
<file path=[Content_Types].xml><?xml version="1.0" encoding="utf-8"?>
<Types xmlns="http://schemas.openxmlformats.org/package/2006/content-types">
  <Default Extension="gif" ContentType="image/gif"/>
  <Default Extension="glb" ContentType="model/gltf.binary"/>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4.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9"/>
  </p:notesMasterIdLst>
  <p:sldIdLst>
    <p:sldId id="430" r:id="rId5"/>
    <p:sldId id="431" r:id="rId6"/>
    <p:sldId id="447" r:id="rId7"/>
    <p:sldId id="445" r:id="rId8"/>
    <p:sldId id="460" r:id="rId9"/>
    <p:sldId id="446" r:id="rId10"/>
    <p:sldId id="448" r:id="rId11"/>
    <p:sldId id="464" r:id="rId12"/>
    <p:sldId id="433" r:id="rId13"/>
    <p:sldId id="453" r:id="rId14"/>
    <p:sldId id="435" r:id="rId15"/>
    <p:sldId id="465" r:id="rId16"/>
    <p:sldId id="451" r:id="rId17"/>
    <p:sldId id="466" r:id="rId18"/>
    <p:sldId id="434" r:id="rId19"/>
    <p:sldId id="452" r:id="rId20"/>
    <p:sldId id="463" r:id="rId21"/>
    <p:sldId id="367" r:id="rId22"/>
    <p:sldId id="455" r:id="rId23"/>
    <p:sldId id="462" r:id="rId24"/>
    <p:sldId id="467" r:id="rId25"/>
    <p:sldId id="356" r:id="rId26"/>
    <p:sldId id="437" r:id="rId27"/>
    <p:sldId id="474" r:id="rId28"/>
    <p:sldId id="275" r:id="rId29"/>
    <p:sldId id="475" r:id="rId30"/>
    <p:sldId id="470" r:id="rId31"/>
    <p:sldId id="469" r:id="rId32"/>
    <p:sldId id="444" r:id="rId33"/>
    <p:sldId id="472" r:id="rId34"/>
    <p:sldId id="471" r:id="rId35"/>
    <p:sldId id="473" r:id="rId36"/>
    <p:sldId id="459" r:id="rId37"/>
    <p:sldId id="47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EF3570-45AA-479D-A791-676C2B6BE02D}" v="1061" dt="2023-04-10T04:00:36.4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8657" autoAdjust="0"/>
  </p:normalViewPr>
  <p:slideViewPr>
    <p:cSldViewPr snapToGrid="0">
      <p:cViewPr varScale="1">
        <p:scale>
          <a:sx n="96" d="100"/>
          <a:sy n="96" d="100"/>
        </p:scale>
        <p:origin x="13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22:07:37.728"/>
    </inkml:context>
    <inkml:brush xml:id="br0">
      <inkml:brushProperty name="width" value="0.05" units="cm"/>
      <inkml:brushProperty name="height" value="0.05" units="cm"/>
    </inkml:brush>
  </inkml:definitions>
  <inkml:trace contextRef="#ctx0" brushRef="#br0">1 430 24575,'4'-2'0,"0"0"0,0 0 0,0 0 0,0-1 0,-1 1 0,1-1 0,-1 0 0,1 0 0,-1 0 0,0-1 0,0 1 0,4-8 0,6-4 0,21-20 0,1 1 0,75-53 0,-75 64 0,0 2 0,64-27 0,-68 35 0,116-53 0,-136 60 0,1 1 0,-1 0 0,1 1 0,0 0 0,0 0 0,0 2 0,19-3 0,2-2-1365,-24 4-5461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22:07:49.885"/>
    </inkml:context>
    <inkml:brush xml:id="br0">
      <inkml:brushProperty name="width" value="0.05" units="cm"/>
      <inkml:brushProperty name="height" value="0.05" units="cm"/>
    </inkml:brush>
  </inkml:definitions>
  <inkml:trace contextRef="#ctx0" brushRef="#br0">1 430 24575,'4'-2'0,"0"0"0,0 0 0,0 0 0,0-1 0,-1 1 0,1-1 0,-1 0 0,1 0 0,-1 0 0,0-1 0,0 1 0,4-8 0,6-4 0,21-20 0,1 1 0,75-53 0,-75 64 0,0 2 0,64-27 0,-68 35 0,116-53 0,-136 60 0,1 1 0,-1 0 0,1 1 0,0 0 0,0 0 0,0 2 0,19-3 0,2-2-1365,-24 4-5461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22:09:05.694"/>
    </inkml:context>
    <inkml:brush xml:id="br0">
      <inkml:brushProperty name="width" value="0.05" units="cm"/>
      <inkml:brushProperty name="height" value="0.05" units="cm"/>
    </inkml:brush>
  </inkml:definitions>
  <inkml:trace contextRef="#ctx0" brushRef="#br0">1 430 24575,'4'-2'0,"0"0"0,0 0 0,0 0 0,0-1 0,-1 1 0,1-1 0,-1 0 0,1 0 0,-1 0 0,0-1 0,0 1 0,4-8 0,6-4 0,21-20 0,1 1 0,75-53 0,-75 64 0,0 2 0,64-27 0,-68 35 0,116-53 0,-136 60 0,1 1 0,-1 0 0,1 1 0,0 0 0,0 0 0,0 2 0,19-3 0,2-2-1365,-24 4-5461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02:53:14.423"/>
    </inkml:context>
    <inkml:brush xml:id="br0">
      <inkml:brushProperty name="width" value="0.05" units="cm"/>
      <inkml:brushProperty name="height" value="0.05" units="cm"/>
    </inkml:brush>
  </inkml:definitions>
  <inkml:trace contextRef="#ctx0" brushRef="#br0">1 322 24575,'3'-1'0,"0"-1"0,0 1 0,0-1 0,0 0 0,-1 1 0,1-2 0,-1 1 0,1 0 0,0 0 0,-1-1 0,0 0 0,3-5 0,5-3 0,16-15 0,0 0 0,56-39 0,-55 48 0,-1 1 0,48-20 0,-51 26 0,88-39 0,-103 44 0,1 1 0,-1 1 0,1 0 0,0 0 0,0 0 0,0 1 0,14-2 0,2-1-1365,-18 3-5461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CE8331-8C4E-491C-A6BF-4373AECFAAF5}" type="datetimeFigureOut">
              <a:rPr lang="en-US" smtClean="0"/>
              <a:t>8/27/2024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059A50-D7B9-4389-924D-2A45F101B6DE}" type="slidenum">
              <a:rPr lang="en-US" smtClean="0"/>
              <a:t>‹#›</a:t>
            </a:fld>
            <a:endParaRPr lang="en-US"/>
          </a:p>
        </p:txBody>
      </p:sp>
    </p:spTree>
    <p:extLst>
      <p:ext uri="{BB962C8B-B14F-4D97-AF65-F5344CB8AC3E}">
        <p14:creationId xmlns:p14="http://schemas.microsoft.com/office/powerpoint/2010/main" val="1643549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C1494A-A364-43E9-80E5-7894DE49C8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701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CB7A0C-E475-416D-9DF9-CAF52E5928A2}" type="slidenum">
              <a:rPr lang="en-US" smtClean="0"/>
              <a:t>16</a:t>
            </a:fld>
            <a:endParaRPr lang="en-US"/>
          </a:p>
        </p:txBody>
      </p:sp>
    </p:spTree>
    <p:extLst>
      <p:ext uri="{BB962C8B-B14F-4D97-AF65-F5344CB8AC3E}">
        <p14:creationId xmlns:p14="http://schemas.microsoft.com/office/powerpoint/2010/main" val="1079193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CB7A0C-E475-416D-9DF9-CAF52E5928A2}" type="slidenum">
              <a:rPr lang="en-US" smtClean="0"/>
              <a:t>17</a:t>
            </a:fld>
            <a:endParaRPr lang="en-US"/>
          </a:p>
        </p:txBody>
      </p:sp>
    </p:spTree>
    <p:extLst>
      <p:ext uri="{BB962C8B-B14F-4D97-AF65-F5344CB8AC3E}">
        <p14:creationId xmlns:p14="http://schemas.microsoft.com/office/powerpoint/2010/main" val="3175620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B7A0C-E475-416D-9DF9-CAF52E5928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1504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B7A0C-E475-416D-9DF9-CAF52E5928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5677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B7A0C-E475-416D-9DF9-CAF52E5928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239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059A50-D7B9-4389-924D-2A45F101B6DE}" type="slidenum">
              <a:rPr lang="en-US" smtClean="0"/>
              <a:t>21</a:t>
            </a:fld>
            <a:endParaRPr lang="en-US"/>
          </a:p>
        </p:txBody>
      </p:sp>
    </p:spTree>
    <p:extLst>
      <p:ext uri="{BB962C8B-B14F-4D97-AF65-F5344CB8AC3E}">
        <p14:creationId xmlns:p14="http://schemas.microsoft.com/office/powerpoint/2010/main" val="2849449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For a neutron with spin polarized +z axis emits electron preferably along –z axis</a:t>
            </a:r>
          </a:p>
        </p:txBody>
      </p:sp>
      <p:sp>
        <p:nvSpPr>
          <p:cNvPr id="4" name="Slide Number Placeholder 3"/>
          <p:cNvSpPr>
            <a:spLocks noGrp="1"/>
          </p:cNvSpPr>
          <p:nvPr>
            <p:ph type="sldNum" sz="quarter" idx="5"/>
          </p:nvPr>
        </p:nvSpPr>
        <p:spPr/>
        <p:txBody>
          <a:bodyPr/>
          <a:lstStyle/>
          <a:p>
            <a:fld id="{BC059A50-D7B9-4389-924D-2A45F101B6DE}" type="slidenum">
              <a:rPr lang="en-US" smtClean="0"/>
              <a:t>22</a:t>
            </a:fld>
            <a:endParaRPr lang="en-US"/>
          </a:p>
        </p:txBody>
      </p:sp>
    </p:spTree>
    <p:extLst>
      <p:ext uri="{BB962C8B-B14F-4D97-AF65-F5344CB8AC3E}">
        <p14:creationId xmlns:p14="http://schemas.microsoft.com/office/powerpoint/2010/main" val="1471045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BC059A50-D7B9-4389-924D-2A45F101B6DE}" type="slidenum">
              <a:rPr lang="en-US" smtClean="0"/>
              <a:t>23</a:t>
            </a:fld>
            <a:endParaRPr lang="en-US"/>
          </a:p>
        </p:txBody>
      </p:sp>
    </p:spTree>
    <p:extLst>
      <p:ext uri="{BB962C8B-B14F-4D97-AF65-F5344CB8AC3E}">
        <p14:creationId xmlns:p14="http://schemas.microsoft.com/office/powerpoint/2010/main" val="1634340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BC059A50-D7B9-4389-924D-2A45F101B6DE}" type="slidenum">
              <a:rPr lang="en-US" smtClean="0"/>
              <a:t>24</a:t>
            </a:fld>
            <a:endParaRPr lang="en-US"/>
          </a:p>
        </p:txBody>
      </p:sp>
    </p:spTree>
    <p:extLst>
      <p:ext uri="{BB962C8B-B14F-4D97-AF65-F5344CB8AC3E}">
        <p14:creationId xmlns:p14="http://schemas.microsoft.com/office/powerpoint/2010/main" val="287150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above analysis was carried out for energy dependent spectra. For detector to introduce no biasness lets look what happens when we have an isotropic emission of electrons at fixed initial energy for which we use 113sn</a:t>
            </a:r>
          </a:p>
        </p:txBody>
      </p:sp>
      <p:sp>
        <p:nvSpPr>
          <p:cNvPr id="4" name="Slide Number Placeholder 3"/>
          <p:cNvSpPr>
            <a:spLocks noGrp="1"/>
          </p:cNvSpPr>
          <p:nvPr>
            <p:ph type="sldNum" sz="quarter" idx="5"/>
          </p:nvPr>
        </p:nvSpPr>
        <p:spPr/>
        <p:txBody>
          <a:bodyPr/>
          <a:lstStyle/>
          <a:p>
            <a:fld id="{BC059A50-D7B9-4389-924D-2A45F101B6DE}" type="slidenum">
              <a:rPr lang="en-US" smtClean="0"/>
              <a:t>25</a:t>
            </a:fld>
            <a:endParaRPr lang="en-US"/>
          </a:p>
        </p:txBody>
      </p:sp>
    </p:spTree>
    <p:extLst>
      <p:ext uri="{BB962C8B-B14F-4D97-AF65-F5344CB8AC3E}">
        <p14:creationId xmlns:p14="http://schemas.microsoft.com/office/powerpoint/2010/main" val="918405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Change in fraction of back-scattering and angle and energy dependence</a:t>
            </a:r>
          </a:p>
          <a:p>
            <a:r>
              <a:rPr lang="en-US" dirty="0"/>
              <a:t>“</a:t>
            </a:r>
            <a:r>
              <a:rPr lang="en-US" b="0" i="0" dirty="0">
                <a:effectLst/>
                <a:latin typeface="Arial" panose="020B0604020202020204" pitchFamily="34" charset="0"/>
              </a:rPr>
              <a:t>initial and secondary detector energy spectra, time </a:t>
            </a:r>
            <a:r>
              <a:rPr lang="en-US" b="0" i="0" dirty="0" err="1">
                <a:effectLst/>
                <a:latin typeface="Arial" panose="020B0604020202020204" pitchFamily="34" charset="0"/>
              </a:rPr>
              <a:t>offlight</a:t>
            </a:r>
            <a:r>
              <a:rPr lang="en-US" b="0" i="0" dirty="0">
                <a:effectLst/>
                <a:latin typeface="Arial" panose="020B0604020202020204" pitchFamily="34" charset="0"/>
              </a:rPr>
              <a:t>, time of flight versus mean energy, total energy, and total fraction can all be extracted from the </a:t>
            </a:r>
            <a:r>
              <a:rPr lang="en-US" b="0" i="0" dirty="0" err="1">
                <a:effectLst/>
                <a:latin typeface="Arial" panose="020B0604020202020204" pitchFamily="34" charset="0"/>
              </a:rPr>
              <a:t>dataand</a:t>
            </a:r>
            <a:r>
              <a:rPr lang="en-US" b="0" i="0" dirty="0">
                <a:effectLst/>
                <a:latin typeface="Arial" panose="020B0604020202020204" pitchFamily="34" charset="0"/>
              </a:rPr>
              <a:t> used to benchmark the performance of the Monte Carlo”</a:t>
            </a:r>
            <a:endParaRPr lang="en-US" dirty="0"/>
          </a:p>
        </p:txBody>
      </p:sp>
      <p:sp>
        <p:nvSpPr>
          <p:cNvPr id="4" name="Slide Number Placeholder 3"/>
          <p:cNvSpPr>
            <a:spLocks noGrp="1"/>
          </p:cNvSpPr>
          <p:nvPr>
            <p:ph type="sldNum" sz="quarter" idx="5"/>
          </p:nvPr>
        </p:nvSpPr>
        <p:spPr/>
        <p:txBody>
          <a:bodyPr/>
          <a:lstStyle/>
          <a:p>
            <a:fld id="{BC059A50-D7B9-4389-924D-2A45F101B6DE}" type="slidenum">
              <a:rPr lang="en-US" smtClean="0"/>
              <a:t>2</a:t>
            </a:fld>
            <a:endParaRPr lang="en-US"/>
          </a:p>
        </p:txBody>
      </p:sp>
    </p:spTree>
    <p:extLst>
      <p:ext uri="{BB962C8B-B14F-4D97-AF65-F5344CB8AC3E}">
        <p14:creationId xmlns:p14="http://schemas.microsoft.com/office/powerpoint/2010/main" val="1745299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building a realistic model of the detector we must study the  angle dependent effects. </a:t>
            </a:r>
          </a:p>
        </p:txBody>
      </p:sp>
      <p:sp>
        <p:nvSpPr>
          <p:cNvPr id="4" name="Slide Number Placeholder 3"/>
          <p:cNvSpPr>
            <a:spLocks noGrp="1"/>
          </p:cNvSpPr>
          <p:nvPr>
            <p:ph type="sldNum" sz="quarter" idx="5"/>
          </p:nvPr>
        </p:nvSpPr>
        <p:spPr/>
        <p:txBody>
          <a:bodyPr/>
          <a:lstStyle/>
          <a:p>
            <a:fld id="{BC059A50-D7B9-4389-924D-2A45F101B6DE}" type="slidenum">
              <a:rPr lang="en-US" smtClean="0"/>
              <a:t>28</a:t>
            </a:fld>
            <a:endParaRPr lang="en-US"/>
          </a:p>
        </p:txBody>
      </p:sp>
    </p:spTree>
    <p:extLst>
      <p:ext uri="{BB962C8B-B14F-4D97-AF65-F5344CB8AC3E}">
        <p14:creationId xmlns:p14="http://schemas.microsoft.com/office/powerpoint/2010/main" val="2114273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probability of the detection of electron emitted in the direction of the detector 1</a:t>
            </a:r>
          </a:p>
        </p:txBody>
      </p:sp>
      <p:sp>
        <p:nvSpPr>
          <p:cNvPr id="4" name="Slide Number Placeholder 3"/>
          <p:cNvSpPr>
            <a:spLocks noGrp="1"/>
          </p:cNvSpPr>
          <p:nvPr>
            <p:ph type="sldNum" sz="quarter" idx="5"/>
          </p:nvPr>
        </p:nvSpPr>
        <p:spPr/>
        <p:txBody>
          <a:bodyPr/>
          <a:lstStyle/>
          <a:p>
            <a:fld id="{BC059A50-D7B9-4389-924D-2A45F101B6DE}" type="slidenum">
              <a:rPr lang="en-US" smtClean="0"/>
              <a:t>29</a:t>
            </a:fld>
            <a:endParaRPr lang="en-US"/>
          </a:p>
        </p:txBody>
      </p:sp>
    </p:spTree>
    <p:extLst>
      <p:ext uri="{BB962C8B-B14F-4D97-AF65-F5344CB8AC3E}">
        <p14:creationId xmlns:p14="http://schemas.microsoft.com/office/powerpoint/2010/main" val="152051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angular distribution of event backscattering from the foils is sharply peaked at larger angles or small cos theta</a:t>
            </a:r>
          </a:p>
        </p:txBody>
      </p:sp>
      <p:sp>
        <p:nvSpPr>
          <p:cNvPr id="4" name="Slide Number Placeholder 3"/>
          <p:cNvSpPr>
            <a:spLocks noGrp="1"/>
          </p:cNvSpPr>
          <p:nvPr>
            <p:ph type="sldNum" sz="quarter" idx="5"/>
          </p:nvPr>
        </p:nvSpPr>
        <p:spPr/>
        <p:txBody>
          <a:bodyPr/>
          <a:lstStyle/>
          <a:p>
            <a:fld id="{BC059A50-D7B9-4389-924D-2A45F101B6DE}" type="slidenum">
              <a:rPr lang="en-US" smtClean="0"/>
              <a:t>30</a:t>
            </a:fld>
            <a:endParaRPr lang="en-US"/>
          </a:p>
        </p:txBody>
      </p:sp>
    </p:spTree>
    <p:extLst>
      <p:ext uri="{BB962C8B-B14F-4D97-AF65-F5344CB8AC3E}">
        <p14:creationId xmlns:p14="http://schemas.microsoft.com/office/powerpoint/2010/main" val="3209501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sensitive test of the angular distribution of the backscattered events is to compare the average total visible energy with the time of flight between the detectors. </a:t>
            </a:r>
          </a:p>
          <a:p>
            <a:r>
              <a:rPr lang="en-US" dirty="0"/>
              <a:t>. The simulation predicts that mean energy will be rapidly changing over the first 10 ns before reaching a constant value,</a:t>
            </a:r>
          </a:p>
          <a:p>
            <a:r>
              <a:rPr lang="en-US" dirty="0"/>
              <a:t>Therefore the bulk of the spread in the observed time of flight spectrum can be correlated to the angular distribution of emission of electrons</a:t>
            </a:r>
          </a:p>
          <a:p>
            <a:r>
              <a:rPr lang="en-US" b="0" i="0" dirty="0">
                <a:effectLst/>
                <a:latin typeface="Arial" panose="020B0604020202020204" pitchFamily="34" charset="0"/>
              </a:rPr>
              <a:t>. It is interesting to note that after20 </a:t>
            </a:r>
            <a:r>
              <a:rPr lang="en-US" b="0" i="0" dirty="0" err="1">
                <a:effectLst/>
                <a:latin typeface="Arial" panose="020B0604020202020204" pitchFamily="34" charset="0"/>
              </a:rPr>
              <a:t>ns,tcs</a:t>
            </a:r>
            <a:r>
              <a:rPr lang="en-US" b="0" i="0" dirty="0">
                <a:effectLst/>
                <a:latin typeface="Arial" panose="020B0604020202020204" pitchFamily="34" charset="0"/>
              </a:rPr>
              <a:t>&lt;110ns, events tend to deposit an equal amount of energy in both detectors, a trend </a:t>
            </a:r>
            <a:r>
              <a:rPr lang="en-US" b="0" i="0" dirty="0" err="1">
                <a:effectLst/>
                <a:latin typeface="Arial" panose="020B0604020202020204" pitchFamily="34" charset="0"/>
              </a:rPr>
              <a:t>whichappears</a:t>
            </a:r>
            <a:r>
              <a:rPr lang="en-US" b="0" i="0" dirty="0">
                <a:effectLst/>
                <a:latin typeface="Arial" panose="020B0604020202020204" pitchFamily="34" charset="0"/>
              </a:rPr>
              <a:t> to be independent of the foil thickness.</a:t>
            </a:r>
            <a:endParaRPr lang="en-US" dirty="0"/>
          </a:p>
        </p:txBody>
      </p:sp>
      <p:sp>
        <p:nvSpPr>
          <p:cNvPr id="4" name="Slide Number Placeholder 3"/>
          <p:cNvSpPr>
            <a:spLocks noGrp="1"/>
          </p:cNvSpPr>
          <p:nvPr>
            <p:ph type="sldNum" sz="quarter" idx="5"/>
          </p:nvPr>
        </p:nvSpPr>
        <p:spPr/>
        <p:txBody>
          <a:bodyPr/>
          <a:lstStyle/>
          <a:p>
            <a:fld id="{BC059A50-D7B9-4389-924D-2A45F101B6DE}" type="slidenum">
              <a:rPr lang="en-US" smtClean="0"/>
              <a:t>31</a:t>
            </a:fld>
            <a:endParaRPr lang="en-US"/>
          </a:p>
        </p:txBody>
      </p:sp>
    </p:spTree>
    <p:extLst>
      <p:ext uri="{BB962C8B-B14F-4D97-AF65-F5344CB8AC3E}">
        <p14:creationId xmlns:p14="http://schemas.microsoft.com/office/powerpoint/2010/main" val="2828170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 the probability for </a:t>
            </a:r>
            <a:r>
              <a:rPr lang="en-US" b="0" i="0" dirty="0" err="1">
                <a:effectLst/>
                <a:latin typeface="Arial" panose="020B0604020202020204" pitchFamily="34" charset="0"/>
              </a:rPr>
              <a:t>backscatteringfrom</a:t>
            </a:r>
            <a:r>
              <a:rPr lang="en-US" b="0" i="0" dirty="0">
                <a:effectLst/>
                <a:latin typeface="Arial" panose="020B0604020202020204" pitchFamily="34" charset="0"/>
              </a:rPr>
              <a:t> the decay trap foils and triggering the wrong detector is sharply peaked at grazing incidence, with95%of these events having an initial pitch angle </a:t>
            </a:r>
            <a:r>
              <a:rPr lang="en-US" b="0" i="0" dirty="0" err="1">
                <a:effectLst/>
                <a:latin typeface="Arial" panose="020B0604020202020204" pitchFamily="34" charset="0"/>
              </a:rPr>
              <a:t>w.r.t.</a:t>
            </a:r>
            <a:r>
              <a:rPr lang="en-US" b="0" i="0" dirty="0">
                <a:effectLst/>
                <a:latin typeface="Arial" panose="020B0604020202020204" pitchFamily="34" charset="0"/>
              </a:rPr>
              <a:t> the neutron spin </a:t>
            </a:r>
            <a:r>
              <a:rPr lang="en-US" b="0" i="0" dirty="0" err="1">
                <a:effectLst/>
                <a:latin typeface="Arial" panose="020B0604020202020204" pitchFamily="34" charset="0"/>
              </a:rPr>
              <a:t>ofθ</a:t>
            </a:r>
            <a:r>
              <a:rPr lang="en-US" b="0" i="0" dirty="0">
                <a:effectLst/>
                <a:latin typeface="Arial" panose="020B0604020202020204" pitchFamily="34" charset="0"/>
              </a:rPr>
              <a:t>&gt;80°</a:t>
            </a:r>
            <a:br>
              <a:rPr lang="en-US" dirty="0"/>
            </a:br>
            <a:r>
              <a:rPr lang="en-US" b="0" i="0" dirty="0">
                <a:effectLst/>
                <a:latin typeface="Arial" panose="020B0604020202020204" pitchFamily="34" charset="0"/>
              </a:rPr>
              <a:t>From this timing spectrum we can investigate correlations </a:t>
            </a:r>
            <a:r>
              <a:rPr lang="en-US" b="0" i="0" dirty="0" err="1">
                <a:effectLst/>
                <a:latin typeface="Arial" panose="020B0604020202020204" pitchFamily="34" charset="0"/>
              </a:rPr>
              <a:t>suchas</a:t>
            </a:r>
            <a:r>
              <a:rPr lang="en-US" b="0" i="0" dirty="0">
                <a:effectLst/>
                <a:latin typeface="Arial" panose="020B0604020202020204" pitchFamily="34" charset="0"/>
              </a:rPr>
              <a:t> the energy deposited in the first and second detector versus TOF, as well as the relation to the </a:t>
            </a:r>
            <a:r>
              <a:rPr lang="en-US" b="0" i="0" dirty="0" err="1">
                <a:effectLst/>
                <a:latin typeface="Arial" panose="020B0604020202020204" pitchFamily="34" charset="0"/>
              </a:rPr>
              <a:t>initialenergy</a:t>
            </a:r>
            <a:r>
              <a:rPr lang="en-US" b="0" i="0" dirty="0">
                <a:effectLst/>
                <a:latin typeface="Arial" panose="020B0604020202020204" pitchFamily="34" charset="0"/>
              </a:rPr>
              <a:t>, shown in Figure 3.15(b). The difference </a:t>
            </a:r>
            <a:r>
              <a:rPr lang="en-US" b="0" i="0" dirty="0" err="1">
                <a:effectLst/>
                <a:latin typeface="Arial" panose="020B0604020202020204" pitchFamily="34" charset="0"/>
              </a:rPr>
              <a:t>intT</a:t>
            </a:r>
            <a:r>
              <a:rPr lang="en-US" b="0" i="0" dirty="0">
                <a:effectLst/>
                <a:latin typeface="Arial" panose="020B0604020202020204" pitchFamily="34" charset="0"/>
              </a:rPr>
              <a:t> </a:t>
            </a:r>
            <a:r>
              <a:rPr lang="en-US" b="0" i="0" dirty="0" err="1">
                <a:effectLst/>
                <a:latin typeface="Arial" panose="020B0604020202020204" pitchFamily="34" charset="0"/>
              </a:rPr>
              <a:t>OFdue</a:t>
            </a:r>
            <a:r>
              <a:rPr lang="en-US" b="0" i="0" dirty="0">
                <a:effectLst/>
                <a:latin typeface="Arial" panose="020B0604020202020204" pitchFamily="34" charset="0"/>
              </a:rPr>
              <a:t> to the energy of backscattering electrons </a:t>
            </a:r>
            <a:r>
              <a:rPr lang="en-US" b="0" i="0" dirty="0" err="1">
                <a:effectLst/>
                <a:latin typeface="Arial" panose="020B0604020202020204" pitchFamily="34" charset="0"/>
              </a:rPr>
              <a:t>ison</a:t>
            </a:r>
            <a:r>
              <a:rPr lang="en-US" b="0" i="0" dirty="0">
                <a:effectLst/>
                <a:latin typeface="Arial" panose="020B0604020202020204" pitchFamily="34" charset="0"/>
              </a:rPr>
              <a:t> the order of 10 ns,∼26ns at 100 keV and∼15ns at 800 keV for a direct trajectory, therefore </a:t>
            </a:r>
            <a:r>
              <a:rPr lang="en-US" b="0" i="0" dirty="0" err="1">
                <a:effectLst/>
                <a:latin typeface="Arial" panose="020B0604020202020204" pitchFamily="34" charset="0"/>
              </a:rPr>
              <a:t>thelong</a:t>
            </a:r>
            <a:r>
              <a:rPr lang="en-US" b="0" i="0" dirty="0">
                <a:effectLst/>
                <a:latin typeface="Arial" panose="020B0604020202020204" pitchFamily="34" charset="0"/>
              </a:rPr>
              <a:t> tail of the timing distribution is related to the angle w.r.t to the field. It is interesting to note that after20 </a:t>
            </a:r>
            <a:r>
              <a:rPr lang="en-US" b="0" i="0" dirty="0" err="1">
                <a:effectLst/>
                <a:latin typeface="Arial" panose="020B0604020202020204" pitchFamily="34" charset="0"/>
              </a:rPr>
              <a:t>ns,tcs</a:t>
            </a:r>
            <a:r>
              <a:rPr lang="en-US" b="0" i="0" dirty="0">
                <a:effectLst/>
                <a:latin typeface="Arial" panose="020B0604020202020204" pitchFamily="34" charset="0"/>
              </a:rPr>
              <a:t>&lt;110ns, events tend to deposit an equal amount of energy in both detectors, a trend </a:t>
            </a:r>
            <a:r>
              <a:rPr lang="en-US" b="0" i="0" dirty="0" err="1">
                <a:effectLst/>
                <a:latin typeface="Arial" panose="020B0604020202020204" pitchFamily="34" charset="0"/>
              </a:rPr>
              <a:t>whichappears</a:t>
            </a:r>
            <a:r>
              <a:rPr lang="en-US" b="0" i="0" dirty="0">
                <a:effectLst/>
                <a:latin typeface="Arial" panose="020B0604020202020204" pitchFamily="34" charset="0"/>
              </a:rPr>
              <a:t> to be independent of the foil thickness.</a:t>
            </a:r>
            <a:endParaRPr lang="en-US" dirty="0"/>
          </a:p>
        </p:txBody>
      </p:sp>
      <p:sp>
        <p:nvSpPr>
          <p:cNvPr id="4" name="Slide Number Placeholder 3"/>
          <p:cNvSpPr>
            <a:spLocks noGrp="1"/>
          </p:cNvSpPr>
          <p:nvPr>
            <p:ph type="sldNum" sz="quarter" idx="5"/>
          </p:nvPr>
        </p:nvSpPr>
        <p:spPr/>
        <p:txBody>
          <a:bodyPr/>
          <a:lstStyle/>
          <a:p>
            <a:fld id="{BC059A50-D7B9-4389-924D-2A45F101B6DE}" type="slidenum">
              <a:rPr lang="en-US" smtClean="0"/>
              <a:t>33</a:t>
            </a:fld>
            <a:endParaRPr lang="en-US"/>
          </a:p>
        </p:txBody>
      </p:sp>
    </p:spTree>
    <p:extLst>
      <p:ext uri="{BB962C8B-B14F-4D97-AF65-F5344CB8AC3E}">
        <p14:creationId xmlns:p14="http://schemas.microsoft.com/office/powerpoint/2010/main" val="406651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Mention the </a:t>
            </a:r>
            <a:r>
              <a:rPr lang="en-US" dirty="0" err="1">
                <a:cs typeface="Calibri"/>
              </a:rPr>
              <a:t>ddetector</a:t>
            </a:r>
            <a:r>
              <a:rPr lang="en-US" dirty="0">
                <a:cs typeface="Calibri"/>
              </a:rPr>
              <a:t> was placed  at 0.6 T  in the magnetic field expansion region </a:t>
            </a:r>
          </a:p>
        </p:txBody>
      </p:sp>
      <p:sp>
        <p:nvSpPr>
          <p:cNvPr id="4" name="Slide Number Placeholder 3"/>
          <p:cNvSpPr>
            <a:spLocks noGrp="1"/>
          </p:cNvSpPr>
          <p:nvPr>
            <p:ph type="sldNum" sz="quarter" idx="5"/>
          </p:nvPr>
        </p:nvSpPr>
        <p:spPr/>
        <p:txBody>
          <a:bodyPr/>
          <a:lstStyle/>
          <a:p>
            <a:fld id="{BC059A50-D7B9-4389-924D-2A45F101B6DE}" type="slidenum">
              <a:rPr lang="en-US" smtClean="0"/>
              <a:t>7</a:t>
            </a:fld>
            <a:endParaRPr lang="en-US"/>
          </a:p>
        </p:txBody>
      </p:sp>
    </p:spTree>
    <p:extLst>
      <p:ext uri="{BB962C8B-B14F-4D97-AF65-F5344CB8AC3E}">
        <p14:creationId xmlns:p14="http://schemas.microsoft.com/office/powerpoint/2010/main" val="2912607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Mention the </a:t>
            </a:r>
            <a:r>
              <a:rPr lang="en-US" dirty="0" err="1">
                <a:cs typeface="Calibri"/>
              </a:rPr>
              <a:t>ddetector</a:t>
            </a:r>
            <a:r>
              <a:rPr lang="en-US" dirty="0">
                <a:cs typeface="Calibri"/>
              </a:rPr>
              <a:t> was placed  at 0.6 T  in the magnetic field expansion region </a:t>
            </a:r>
          </a:p>
        </p:txBody>
      </p:sp>
      <p:sp>
        <p:nvSpPr>
          <p:cNvPr id="4" name="Slide Number Placeholder 3"/>
          <p:cNvSpPr>
            <a:spLocks noGrp="1"/>
          </p:cNvSpPr>
          <p:nvPr>
            <p:ph type="sldNum" sz="quarter" idx="5"/>
          </p:nvPr>
        </p:nvSpPr>
        <p:spPr/>
        <p:txBody>
          <a:bodyPr/>
          <a:lstStyle/>
          <a:p>
            <a:fld id="{BC059A50-D7B9-4389-924D-2A45F101B6DE}" type="slidenum">
              <a:rPr lang="en-US" smtClean="0"/>
              <a:t>8</a:t>
            </a:fld>
            <a:endParaRPr lang="en-US"/>
          </a:p>
        </p:txBody>
      </p:sp>
    </p:spTree>
    <p:extLst>
      <p:ext uri="{BB962C8B-B14F-4D97-AF65-F5344CB8AC3E}">
        <p14:creationId xmlns:p14="http://schemas.microsoft.com/office/powerpoint/2010/main" val="1554957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base setup </a:t>
            </a:r>
          </a:p>
          <a:p>
            <a:r>
              <a:rPr lang="en-US" dirty="0">
                <a:cs typeface="Calibri"/>
              </a:rPr>
              <a:t>Check how the magentic field lines would look like </a:t>
            </a:r>
          </a:p>
        </p:txBody>
      </p:sp>
      <p:sp>
        <p:nvSpPr>
          <p:cNvPr id="4" name="Slide Number Placeholder 3"/>
          <p:cNvSpPr>
            <a:spLocks noGrp="1"/>
          </p:cNvSpPr>
          <p:nvPr>
            <p:ph type="sldNum" sz="quarter" idx="5"/>
          </p:nvPr>
        </p:nvSpPr>
        <p:spPr/>
        <p:txBody>
          <a:bodyPr/>
          <a:lstStyle/>
          <a:p>
            <a:fld id="{4CCB7A0C-E475-416D-9DF9-CAF52E5928A2}" type="slidenum">
              <a:rPr lang="en-US" smtClean="0"/>
              <a:t>10</a:t>
            </a:fld>
            <a:endParaRPr lang="en-US"/>
          </a:p>
        </p:txBody>
      </p:sp>
    </p:spTree>
    <p:extLst>
      <p:ext uri="{BB962C8B-B14F-4D97-AF65-F5344CB8AC3E}">
        <p14:creationId xmlns:p14="http://schemas.microsoft.com/office/powerpoint/2010/main" val="2848750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CB7A0C-E475-416D-9DF9-CAF52E5928A2}" type="slidenum">
              <a:rPr lang="en-US" smtClean="0"/>
              <a:t>11</a:t>
            </a:fld>
            <a:endParaRPr lang="en-US"/>
          </a:p>
        </p:txBody>
      </p:sp>
    </p:spTree>
    <p:extLst>
      <p:ext uri="{BB962C8B-B14F-4D97-AF65-F5344CB8AC3E}">
        <p14:creationId xmlns:p14="http://schemas.microsoft.com/office/powerpoint/2010/main" val="242215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CB7A0C-E475-416D-9DF9-CAF52E5928A2}" type="slidenum">
              <a:rPr lang="en-US" smtClean="0"/>
              <a:t>12</a:t>
            </a:fld>
            <a:endParaRPr lang="en-US"/>
          </a:p>
        </p:txBody>
      </p:sp>
    </p:spTree>
    <p:extLst>
      <p:ext uri="{BB962C8B-B14F-4D97-AF65-F5344CB8AC3E}">
        <p14:creationId xmlns:p14="http://schemas.microsoft.com/office/powerpoint/2010/main" val="2662686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CB7A0C-E475-416D-9DF9-CAF52E5928A2}" type="slidenum">
              <a:rPr lang="en-US" smtClean="0"/>
              <a:t>13</a:t>
            </a:fld>
            <a:endParaRPr lang="en-US"/>
          </a:p>
        </p:txBody>
      </p:sp>
    </p:spTree>
    <p:extLst>
      <p:ext uri="{BB962C8B-B14F-4D97-AF65-F5344CB8AC3E}">
        <p14:creationId xmlns:p14="http://schemas.microsoft.com/office/powerpoint/2010/main" val="3137628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CB7A0C-E475-416D-9DF9-CAF52E5928A2}" type="slidenum">
              <a:rPr lang="en-US" smtClean="0"/>
              <a:t>15</a:t>
            </a:fld>
            <a:endParaRPr lang="en-US"/>
          </a:p>
        </p:txBody>
      </p:sp>
    </p:spTree>
    <p:extLst>
      <p:ext uri="{BB962C8B-B14F-4D97-AF65-F5344CB8AC3E}">
        <p14:creationId xmlns:p14="http://schemas.microsoft.com/office/powerpoint/2010/main" val="1628617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descr="Standard-Slide-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86609" y="1551816"/>
            <a:ext cx="11153089" cy="1470025"/>
          </a:xfr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828800" y="3296946"/>
            <a:ext cx="8534400" cy="1106334"/>
          </a:xfrm>
        </p:spPr>
        <p:txBody>
          <a:bodyPr/>
          <a:lstStyle>
            <a:lvl1pPr marL="0" indent="0" algn="ctr">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19507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pic>
        <p:nvPicPr>
          <p:cNvPr id="5" name="Picture 4" descr="Standard-Slide-1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60782" y="274638"/>
            <a:ext cx="11121617" cy="1143000"/>
          </a:xfrm>
        </p:spPr>
        <p:txBody>
          <a:bodyPr>
            <a:noAutofit/>
          </a:bodyPr>
          <a:lstStyle>
            <a:lvl1pPr>
              <a:defRPr sz="3600">
                <a:solidFill>
                  <a:srgbClr val="FFFFFF"/>
                </a:solidFill>
              </a:defRPr>
            </a:lvl1pPr>
          </a:lstStyle>
          <a:p>
            <a:r>
              <a:rPr lang="en-US"/>
              <a:t>Click to edit Master title style</a:t>
            </a:r>
          </a:p>
        </p:txBody>
      </p:sp>
      <p:sp>
        <p:nvSpPr>
          <p:cNvPr id="3" name="Content Placeholder 2"/>
          <p:cNvSpPr>
            <a:spLocks noGrp="1"/>
          </p:cNvSpPr>
          <p:nvPr>
            <p:ph idx="1"/>
          </p:nvPr>
        </p:nvSpPr>
        <p:spPr>
          <a:xfrm>
            <a:off x="460782" y="1600201"/>
            <a:ext cx="11121617" cy="4525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7280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Standard-Slide-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603418" y="274638"/>
            <a:ext cx="8978981" cy="1143000"/>
          </a:xfrm>
        </p:spPr>
        <p:txBody>
          <a:bodyPr>
            <a:noAutofit/>
          </a:bodyPr>
          <a:lstStyle>
            <a:lvl1pPr>
              <a:defRPr sz="3600"/>
            </a:lvl1pPr>
          </a:lstStyle>
          <a:p>
            <a:r>
              <a:rPr lang="en-US"/>
              <a:t>Click to edit Master title style</a:t>
            </a:r>
          </a:p>
        </p:txBody>
      </p:sp>
      <p:sp>
        <p:nvSpPr>
          <p:cNvPr id="3" name="Content Placeholder 2"/>
          <p:cNvSpPr>
            <a:spLocks noGrp="1"/>
          </p:cNvSpPr>
          <p:nvPr>
            <p:ph sz="half" idx="1"/>
          </p:nvPr>
        </p:nvSpPr>
        <p:spPr>
          <a:xfrm>
            <a:off x="2638011" y="1600201"/>
            <a:ext cx="426646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314912" y="1600201"/>
            <a:ext cx="42674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4473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pic>
        <p:nvPicPr>
          <p:cNvPr id="5" name="Picture 4" descr="Standard-Slide-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1" y="274638"/>
            <a:ext cx="10972799" cy="1143000"/>
          </a:xfrm>
        </p:spPr>
        <p:txBody>
          <a:bodyPr>
            <a:noAutofit/>
          </a:bodyPr>
          <a:lstStyle>
            <a:lvl1pPr>
              <a:defRPr sz="3600"/>
            </a:lvl1p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9421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pic>
        <p:nvPicPr>
          <p:cNvPr id="5" name="Picture 4" descr="Standard-Slide-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1" y="274638"/>
            <a:ext cx="10972799" cy="1143000"/>
          </a:xfrm>
        </p:spPr>
        <p:txBody>
          <a:bodyPr>
            <a:noAutofit/>
          </a:bodyPr>
          <a:lstStyle>
            <a:lvl1pPr>
              <a:defRPr sz="3600">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0270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pic>
        <p:nvPicPr>
          <p:cNvPr id="5" name="Picture 4" descr="Standard-Slid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06529" y="274638"/>
            <a:ext cx="9275871" cy="1143000"/>
          </a:xfrm>
        </p:spPr>
        <p:txBody>
          <a:bodyPr>
            <a:noAutofit/>
          </a:bodyPr>
          <a:lstStyle>
            <a:lvl1pPr>
              <a:defRPr sz="3600"/>
            </a:lvl1p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8404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pic>
        <p:nvPicPr>
          <p:cNvPr id="5" name="Picture 4" descr="Standard-Slide-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06529" y="283278"/>
            <a:ext cx="9275871" cy="1143000"/>
          </a:xfrm>
        </p:spPr>
        <p:txBody>
          <a:bodyPr>
            <a:noAutofit/>
          </a:bodyPr>
          <a:lstStyle>
            <a:lvl1pPr>
              <a:defRPr sz="3600">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09600" y="1608841"/>
            <a:ext cx="53848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8841"/>
            <a:ext cx="53848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0603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5_Two Content">
    <p:spTree>
      <p:nvGrpSpPr>
        <p:cNvPr id="1" name=""/>
        <p:cNvGrpSpPr/>
        <p:nvPr/>
      </p:nvGrpSpPr>
      <p:grpSpPr>
        <a:xfrm>
          <a:off x="0" y="0"/>
          <a:ext cx="0" cy="0"/>
          <a:chOff x="0" y="0"/>
          <a:chExt cx="0" cy="0"/>
        </a:xfrm>
      </p:grpSpPr>
      <p:pic>
        <p:nvPicPr>
          <p:cNvPr id="5" name="Picture 4" descr="Standard-Slide-1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1" y="274638"/>
            <a:ext cx="10972799" cy="1143000"/>
          </a:xfrm>
        </p:spPr>
        <p:txBody>
          <a:bodyPr>
            <a:noAutofit/>
          </a:bodyPr>
          <a:lstStyle>
            <a:lvl1pPr>
              <a:defRPr sz="3600"/>
            </a:lvl1p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750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6_Two Content">
    <p:spTree>
      <p:nvGrpSpPr>
        <p:cNvPr id="1" name=""/>
        <p:cNvGrpSpPr/>
        <p:nvPr/>
      </p:nvGrpSpPr>
      <p:grpSpPr>
        <a:xfrm>
          <a:off x="0" y="0"/>
          <a:ext cx="0" cy="0"/>
          <a:chOff x="0" y="0"/>
          <a:chExt cx="0" cy="0"/>
        </a:xfrm>
      </p:grpSpPr>
      <p:pic>
        <p:nvPicPr>
          <p:cNvPr id="5" name="Picture 4" descr="Standard-Slide-1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1" y="274638"/>
            <a:ext cx="10972799" cy="1143000"/>
          </a:xfrm>
        </p:spPr>
        <p:txBody>
          <a:bodyPr>
            <a:noAutofit/>
          </a:bodyPr>
          <a:lstStyle>
            <a:lvl1pPr>
              <a:defRPr sz="3600">
                <a:solidFill>
                  <a:srgbClr val="FFFFFF"/>
                </a:solidFill>
              </a:defRPr>
            </a:lvl1p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20249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Standard-Slide-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603418" y="274638"/>
            <a:ext cx="8978981" cy="1143000"/>
          </a:xfrm>
        </p:spPr>
        <p:txBody>
          <a:bodyPr>
            <a:no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2614934" y="1535113"/>
            <a:ext cx="4257065" cy="639762"/>
          </a:xfrm>
        </p:spPr>
        <p:txBody>
          <a:bodyPr anchor="b">
            <a:normAutofit/>
          </a:bodyPr>
          <a:lstStyle>
            <a:lvl1pPr marL="0" indent="0">
              <a:buNone/>
              <a:defRPr sz="2000" b="1" i="0">
                <a:solidFill>
                  <a:schemeClr val="accent4"/>
                </a:solidFill>
                <a:latin typeface="Avenir Next Regular"/>
                <a:cs typeface="Avenir Next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14934" y="2174875"/>
            <a:ext cx="425706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314912" y="1535113"/>
            <a:ext cx="4267488" cy="639762"/>
          </a:xfrm>
        </p:spPr>
        <p:txBody>
          <a:bodyPr anchor="b">
            <a:normAutofit/>
          </a:bodyPr>
          <a:lstStyle>
            <a:lvl1pPr marL="0" indent="0">
              <a:buNone/>
              <a:defRPr sz="2000" b="1" i="0">
                <a:solidFill>
                  <a:srgbClr val="4A4D4D"/>
                </a:solidFill>
                <a:latin typeface="Avenir Next Regular"/>
                <a:cs typeface="Avenir Next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314912" y="2174875"/>
            <a:ext cx="42674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6731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pic>
        <p:nvPicPr>
          <p:cNvPr id="7" name="Picture 6" descr="Standard-Slide-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1" y="274638"/>
            <a:ext cx="10972799" cy="1143000"/>
          </a:xfrm>
        </p:spPr>
        <p:txBody>
          <a:bodyPr>
            <a:no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2000" b="1" i="0">
                <a:solidFill>
                  <a:srgbClr val="4A4D4D"/>
                </a:solidFill>
                <a:latin typeface="Avenir Next Regular"/>
                <a:cs typeface="Avenir Next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normAutofit/>
          </a:bodyPr>
          <a:lstStyle>
            <a:lvl1pPr marL="0" indent="0">
              <a:buNone/>
              <a:defRPr sz="2000" b="1" i="0">
                <a:solidFill>
                  <a:srgbClr val="4A4D4D"/>
                </a:solidFill>
                <a:latin typeface="Avenir Next Regular"/>
                <a:cs typeface="Avenir Next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171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5" name="Picture 4" descr="Standard-Slide-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86609" y="1551816"/>
            <a:ext cx="11153089" cy="1470025"/>
          </a:xfr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828800" y="3296946"/>
            <a:ext cx="8534400" cy="1106334"/>
          </a:xfrm>
        </p:spPr>
        <p:txBody>
          <a:bodyPr/>
          <a:lstStyle>
            <a:lvl1pPr marL="0" indent="0" algn="ctr">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00107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pic>
        <p:nvPicPr>
          <p:cNvPr id="7" name="Picture 6" descr="Standard-Slide-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1" y="274638"/>
            <a:ext cx="10972799" cy="1143000"/>
          </a:xfrm>
        </p:spPr>
        <p:txBody>
          <a:bodyPr>
            <a:noAutofit/>
          </a:bodyPr>
          <a:lstStyle>
            <a:lvl1pPr>
              <a:defRPr sz="36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2000" b="1" i="0">
                <a:solidFill>
                  <a:schemeClr val="bg1"/>
                </a:solidFill>
                <a:latin typeface="Avenir Next Regular"/>
                <a:cs typeface="Avenir Next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normAutofit/>
          </a:bodyPr>
          <a:lstStyle>
            <a:lvl1pPr marL="0" indent="0">
              <a:buNone/>
              <a:defRPr sz="2000" b="1" i="0">
                <a:solidFill>
                  <a:schemeClr val="bg1"/>
                </a:solidFill>
                <a:latin typeface="Avenir Next Regular"/>
                <a:cs typeface="Avenir Next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0211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3_Comparison">
    <p:spTree>
      <p:nvGrpSpPr>
        <p:cNvPr id="1" name=""/>
        <p:cNvGrpSpPr/>
        <p:nvPr/>
      </p:nvGrpSpPr>
      <p:grpSpPr>
        <a:xfrm>
          <a:off x="0" y="0"/>
          <a:ext cx="0" cy="0"/>
          <a:chOff x="0" y="0"/>
          <a:chExt cx="0" cy="0"/>
        </a:xfrm>
      </p:grpSpPr>
      <p:pic>
        <p:nvPicPr>
          <p:cNvPr id="7" name="Picture 6" descr="Standard-Slid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296795" y="274638"/>
            <a:ext cx="9285604" cy="1143000"/>
          </a:xfrm>
        </p:spPr>
        <p:txBody>
          <a:bodyPr>
            <a:no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2000" b="1" i="0">
                <a:solidFill>
                  <a:srgbClr val="4A4D4D"/>
                </a:solidFill>
                <a:latin typeface="Avenir Next Regular"/>
                <a:cs typeface="Avenir Next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normAutofit/>
          </a:bodyPr>
          <a:lstStyle>
            <a:lvl1pPr marL="0" indent="0">
              <a:buNone/>
              <a:defRPr sz="2000" b="1" i="0">
                <a:solidFill>
                  <a:srgbClr val="4A4D4D"/>
                </a:solidFill>
                <a:latin typeface="Avenir Next Regular"/>
                <a:cs typeface="Avenir Next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17446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4_Comparison">
    <p:spTree>
      <p:nvGrpSpPr>
        <p:cNvPr id="1" name=""/>
        <p:cNvGrpSpPr/>
        <p:nvPr/>
      </p:nvGrpSpPr>
      <p:grpSpPr>
        <a:xfrm>
          <a:off x="0" y="0"/>
          <a:ext cx="0" cy="0"/>
          <a:chOff x="0" y="0"/>
          <a:chExt cx="0" cy="0"/>
        </a:xfrm>
      </p:grpSpPr>
      <p:pic>
        <p:nvPicPr>
          <p:cNvPr id="7" name="Picture 6" descr="Standard-Slide-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296795" y="274638"/>
            <a:ext cx="9285604" cy="1143000"/>
          </a:xfrm>
        </p:spPr>
        <p:txBody>
          <a:bodyPr>
            <a:noAutofit/>
          </a:bodyPr>
          <a:lstStyle>
            <a:lvl1pPr>
              <a:defRPr sz="3600">
                <a:solidFill>
                  <a:srgbClr val="FFFFFF"/>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2000" b="1" i="0">
                <a:solidFill>
                  <a:srgbClr val="FFFFFF"/>
                </a:solidFill>
                <a:latin typeface="Avenir Next Regular"/>
                <a:cs typeface="Avenir Next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solidFill>
                  <a:srgbClr val="FFFFFF"/>
                </a:solidFill>
              </a:defRPr>
            </a:lvl1pPr>
            <a:lvl2pPr>
              <a:defRPr sz="2000">
                <a:solidFill>
                  <a:srgbClr val="FFFFFF"/>
                </a:solidFill>
              </a:defRPr>
            </a:lvl2pPr>
            <a:lvl3pPr>
              <a:defRPr sz="1800">
                <a:solidFill>
                  <a:srgbClr val="FFFFFF"/>
                </a:solidFill>
              </a:defRPr>
            </a:lvl3pPr>
            <a:lvl4pPr>
              <a:defRPr sz="1600">
                <a:solidFill>
                  <a:srgbClr val="FFFFFF"/>
                </a:solidFill>
              </a:defRPr>
            </a:lvl4pPr>
            <a:lvl5pPr>
              <a:defRPr sz="1600">
                <a:solidFill>
                  <a:srgbClr val="FFFF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normAutofit/>
          </a:bodyPr>
          <a:lstStyle>
            <a:lvl1pPr marL="0" indent="0">
              <a:buNone/>
              <a:defRPr sz="2000" b="1" i="0">
                <a:solidFill>
                  <a:srgbClr val="FFFFFF"/>
                </a:solidFill>
                <a:latin typeface="Avenir Next Regular"/>
                <a:cs typeface="Avenir Next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rgbClr val="FFFFFF"/>
                </a:solidFill>
              </a:defRPr>
            </a:lvl1pPr>
            <a:lvl2pPr>
              <a:defRPr sz="2000">
                <a:solidFill>
                  <a:srgbClr val="FFFFFF"/>
                </a:solidFill>
              </a:defRPr>
            </a:lvl2pPr>
            <a:lvl3pPr>
              <a:defRPr sz="1800">
                <a:solidFill>
                  <a:srgbClr val="FFFFFF"/>
                </a:solidFill>
              </a:defRPr>
            </a:lvl3pPr>
            <a:lvl4pPr>
              <a:defRPr sz="1600">
                <a:solidFill>
                  <a:srgbClr val="FFFFFF"/>
                </a:solidFill>
              </a:defRPr>
            </a:lvl4pPr>
            <a:lvl5pPr>
              <a:defRPr sz="1600">
                <a:solidFill>
                  <a:srgbClr val="FFFF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861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pic>
        <p:nvPicPr>
          <p:cNvPr id="7" name="Picture 6" descr="Standard-Slide-1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1" y="274638"/>
            <a:ext cx="10972799" cy="1143000"/>
          </a:xfrm>
        </p:spPr>
        <p:txBody>
          <a:bodyPr>
            <a:no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2000" b="1" i="0">
                <a:solidFill>
                  <a:schemeClr val="accent4"/>
                </a:solidFill>
                <a:latin typeface="Avenir Next Regular"/>
                <a:cs typeface="Avenir Next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normAutofit/>
          </a:bodyPr>
          <a:lstStyle>
            <a:lvl1pPr marL="0" indent="0">
              <a:buNone/>
              <a:defRPr sz="2000" b="1" i="0">
                <a:solidFill>
                  <a:schemeClr val="accent4"/>
                </a:solidFill>
                <a:latin typeface="Avenir Next Regular"/>
                <a:cs typeface="Avenir Next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1076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6_Comparison">
    <p:spTree>
      <p:nvGrpSpPr>
        <p:cNvPr id="1" name=""/>
        <p:cNvGrpSpPr/>
        <p:nvPr/>
      </p:nvGrpSpPr>
      <p:grpSpPr>
        <a:xfrm>
          <a:off x="0" y="0"/>
          <a:ext cx="0" cy="0"/>
          <a:chOff x="0" y="0"/>
          <a:chExt cx="0" cy="0"/>
        </a:xfrm>
      </p:grpSpPr>
      <p:pic>
        <p:nvPicPr>
          <p:cNvPr id="7" name="Picture 6" descr="Standard-Slide-1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1" y="274638"/>
            <a:ext cx="10972799" cy="1143000"/>
          </a:xfrm>
        </p:spPr>
        <p:txBody>
          <a:bodyPr>
            <a:noAutofit/>
          </a:bodyPr>
          <a:lstStyle>
            <a:lvl1pPr>
              <a:defRPr sz="36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2000" b="1" i="0">
                <a:solidFill>
                  <a:schemeClr val="bg1"/>
                </a:solidFill>
                <a:latin typeface="Avenir Next Regular"/>
                <a:cs typeface="Avenir Next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normAutofit/>
          </a:bodyPr>
          <a:lstStyle>
            <a:lvl1pPr marL="0" indent="0">
              <a:buNone/>
              <a:defRPr sz="2000" b="1" i="0">
                <a:solidFill>
                  <a:schemeClr val="bg1"/>
                </a:solidFill>
                <a:latin typeface="Avenir Next Regular"/>
                <a:cs typeface="Avenir Next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1163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pic>
        <p:nvPicPr>
          <p:cNvPr id="3" name="Picture 2" descr="Standard-Slide-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557339" y="274638"/>
            <a:ext cx="9025061" cy="1143000"/>
          </a:xfrm>
        </p:spPr>
        <p:txBody>
          <a:bodyPr>
            <a:noAutofit/>
          </a:bodyPr>
          <a:lstStyle>
            <a:lvl1pPr>
              <a:defRPr sz="3600"/>
            </a:lvl1pPr>
          </a:lstStyle>
          <a:p>
            <a:r>
              <a:rPr lang="en-US"/>
              <a:t>Click to edit Master title style</a:t>
            </a:r>
          </a:p>
        </p:txBody>
      </p:sp>
    </p:spTree>
    <p:extLst>
      <p:ext uri="{BB962C8B-B14F-4D97-AF65-F5344CB8AC3E}">
        <p14:creationId xmlns:p14="http://schemas.microsoft.com/office/powerpoint/2010/main" val="725003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Standard-Slide-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10536" y="274638"/>
            <a:ext cx="10971864" cy="1143000"/>
          </a:xfrm>
        </p:spPr>
        <p:txBody>
          <a:bodyPr>
            <a:noAutofit/>
          </a:bodyPr>
          <a:lstStyle>
            <a:lvl1pPr>
              <a:defRPr sz="3600"/>
            </a:lvl1pPr>
          </a:lstStyle>
          <a:p>
            <a:r>
              <a:rPr lang="en-US"/>
              <a:t>Click to edit Master title style</a:t>
            </a:r>
          </a:p>
        </p:txBody>
      </p:sp>
    </p:spTree>
    <p:extLst>
      <p:ext uri="{BB962C8B-B14F-4D97-AF65-F5344CB8AC3E}">
        <p14:creationId xmlns:p14="http://schemas.microsoft.com/office/powerpoint/2010/main" val="16444135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3" name="Picture 2" descr="Standard-Slide-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10536" y="274638"/>
            <a:ext cx="10971864" cy="1143000"/>
          </a:xfrm>
        </p:spPr>
        <p:txBody>
          <a:bodyPr>
            <a:noAutofit/>
          </a:bodyPr>
          <a:lstStyle>
            <a:lvl1pPr>
              <a:defRPr sz="3600">
                <a:solidFill>
                  <a:srgbClr val="FFFFFF"/>
                </a:solidFill>
              </a:defRPr>
            </a:lvl1pPr>
          </a:lstStyle>
          <a:p>
            <a:r>
              <a:rPr lang="en-US"/>
              <a:t>Click to edit Master title style</a:t>
            </a:r>
          </a:p>
        </p:txBody>
      </p:sp>
    </p:spTree>
    <p:extLst>
      <p:ext uri="{BB962C8B-B14F-4D97-AF65-F5344CB8AC3E}">
        <p14:creationId xmlns:p14="http://schemas.microsoft.com/office/powerpoint/2010/main" val="25711376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3" name="Picture 2" descr="Standard-Slid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199475" y="274638"/>
            <a:ext cx="9382925" cy="1143000"/>
          </a:xfrm>
        </p:spPr>
        <p:txBody>
          <a:bodyPr>
            <a:noAutofit/>
          </a:bodyPr>
          <a:lstStyle>
            <a:lvl1pPr>
              <a:defRPr sz="3600"/>
            </a:lvl1pPr>
          </a:lstStyle>
          <a:p>
            <a:r>
              <a:rPr lang="en-US"/>
              <a:t>Click to edit Master title style</a:t>
            </a:r>
          </a:p>
        </p:txBody>
      </p:sp>
    </p:spTree>
    <p:extLst>
      <p:ext uri="{BB962C8B-B14F-4D97-AF65-F5344CB8AC3E}">
        <p14:creationId xmlns:p14="http://schemas.microsoft.com/office/powerpoint/2010/main" val="12236342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3" name="Picture 2" descr="Standard-Slide-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199475" y="274638"/>
            <a:ext cx="9382925" cy="1143000"/>
          </a:xfrm>
        </p:spPr>
        <p:txBody>
          <a:bodyPr>
            <a:noAutofit/>
          </a:bodyPr>
          <a:lstStyle>
            <a:lvl1pPr>
              <a:defRPr sz="3600">
                <a:solidFill>
                  <a:srgbClr val="FFFFFF"/>
                </a:solidFill>
              </a:defRPr>
            </a:lvl1pPr>
          </a:lstStyle>
          <a:p>
            <a:r>
              <a:rPr lang="en-US"/>
              <a:t>Click to edit Master title style</a:t>
            </a:r>
          </a:p>
        </p:txBody>
      </p:sp>
    </p:spTree>
    <p:extLst>
      <p:ext uri="{BB962C8B-B14F-4D97-AF65-F5344CB8AC3E}">
        <p14:creationId xmlns:p14="http://schemas.microsoft.com/office/powerpoint/2010/main" val="430578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5" name="Picture 4" descr="Standard-Slide-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86609" y="1551816"/>
            <a:ext cx="11153089" cy="1470025"/>
          </a:xfr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828800" y="3296946"/>
            <a:ext cx="8534400" cy="1106334"/>
          </a:xfrm>
        </p:spPr>
        <p:txBody>
          <a:bodyPr/>
          <a:lstStyle>
            <a:lvl1pPr marL="0" indent="0" algn="ctr">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0922476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4_Title Only">
    <p:spTree>
      <p:nvGrpSpPr>
        <p:cNvPr id="1" name=""/>
        <p:cNvGrpSpPr/>
        <p:nvPr/>
      </p:nvGrpSpPr>
      <p:grpSpPr>
        <a:xfrm>
          <a:off x="0" y="0"/>
          <a:ext cx="0" cy="0"/>
          <a:chOff x="0" y="0"/>
          <a:chExt cx="0" cy="0"/>
        </a:xfrm>
      </p:grpSpPr>
      <p:pic>
        <p:nvPicPr>
          <p:cNvPr id="3" name="Picture 2" descr="Standard-Slide-1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10536" y="274638"/>
            <a:ext cx="10971864" cy="1143000"/>
          </a:xfrm>
        </p:spPr>
        <p:txBody>
          <a:bodyPr>
            <a:noAutofit/>
          </a:bodyPr>
          <a:lstStyle>
            <a:lvl1pPr>
              <a:defRPr sz="3600"/>
            </a:lvl1pPr>
          </a:lstStyle>
          <a:p>
            <a:r>
              <a:rPr lang="en-US"/>
              <a:t>Click to edit Master title style</a:t>
            </a:r>
          </a:p>
        </p:txBody>
      </p:sp>
    </p:spTree>
    <p:extLst>
      <p:ext uri="{BB962C8B-B14F-4D97-AF65-F5344CB8AC3E}">
        <p14:creationId xmlns:p14="http://schemas.microsoft.com/office/powerpoint/2010/main" val="29873893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pic>
        <p:nvPicPr>
          <p:cNvPr id="3" name="Picture 2" descr="Standard-Slide-1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10536" y="274638"/>
            <a:ext cx="10971864" cy="1143000"/>
          </a:xfrm>
        </p:spPr>
        <p:txBody>
          <a:bodyPr>
            <a:noAutofit/>
          </a:bodyPr>
          <a:lstStyle>
            <a:lvl1pPr>
              <a:defRPr sz="3600">
                <a:solidFill>
                  <a:srgbClr val="FFFFFF"/>
                </a:solidFill>
              </a:defRPr>
            </a:lvl1pPr>
          </a:lstStyle>
          <a:p>
            <a:r>
              <a:rPr lang="en-US"/>
              <a:t>Click to edit Master title style</a:t>
            </a:r>
          </a:p>
        </p:txBody>
      </p:sp>
    </p:spTree>
    <p:extLst>
      <p:ext uri="{BB962C8B-B14F-4D97-AF65-F5344CB8AC3E}">
        <p14:creationId xmlns:p14="http://schemas.microsoft.com/office/powerpoint/2010/main" val="3166239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Standard-Slide-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32496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 descr="Standard-Slide-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780026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2" name="Picture 1" descr="Standard-Slide-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7611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2" name="Picture 1" descr="Standard-Slid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198741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Picture 1" descr="Standard-Slide-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882047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2" name="Picture 1" descr="Standard-Slide-1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462081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2" name="Picture 1" descr="Standard-Slide-1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372023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5_Content with Caption">
    <p:spTree>
      <p:nvGrpSpPr>
        <p:cNvPr id="1" name=""/>
        <p:cNvGrpSpPr/>
        <p:nvPr/>
      </p:nvGrpSpPr>
      <p:grpSpPr>
        <a:xfrm>
          <a:off x="0" y="0"/>
          <a:ext cx="0" cy="0"/>
          <a:chOff x="0" y="0"/>
          <a:chExt cx="0" cy="0"/>
        </a:xfrm>
      </p:grpSpPr>
      <p:pic>
        <p:nvPicPr>
          <p:cNvPr id="5" name="Picture 4" descr="Standard-Slide-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615142" y="277132"/>
            <a:ext cx="3190711"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6105360" y="273050"/>
            <a:ext cx="5477040" cy="62155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615142" y="1439182"/>
            <a:ext cx="3190711" cy="5049458"/>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63772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Standard-Slide-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488223" y="274638"/>
            <a:ext cx="9094176" cy="1143000"/>
          </a:xfrm>
        </p:spPr>
        <p:txBody>
          <a:bodyPr>
            <a:noAutofit/>
          </a:bodyPr>
          <a:lstStyle>
            <a:lvl1pPr>
              <a:defRPr sz="3600"/>
            </a:lvl1pPr>
          </a:lstStyle>
          <a:p>
            <a:r>
              <a:rPr lang="en-US"/>
              <a:t>Click to edit Master title style</a:t>
            </a:r>
          </a:p>
        </p:txBody>
      </p:sp>
      <p:sp>
        <p:nvSpPr>
          <p:cNvPr id="3" name="Content Placeholder 2"/>
          <p:cNvSpPr>
            <a:spLocks noGrp="1"/>
          </p:cNvSpPr>
          <p:nvPr>
            <p:ph idx="1"/>
          </p:nvPr>
        </p:nvSpPr>
        <p:spPr>
          <a:xfrm>
            <a:off x="2488222" y="1600201"/>
            <a:ext cx="9094177"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0212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Standard-Slide-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1" y="273050"/>
            <a:ext cx="4011084" cy="2461272"/>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734322"/>
            <a:ext cx="4011084" cy="339184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590304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pic>
        <p:nvPicPr>
          <p:cNvPr id="5" name="Picture 4" descr="Standard-Slide-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1" y="1572272"/>
            <a:ext cx="4011084" cy="1162050"/>
          </a:xfrm>
        </p:spPr>
        <p:txBody>
          <a:bodyPr anchor="b"/>
          <a:lstStyle>
            <a:lvl1pPr algn="l">
              <a:defRPr sz="2000" b="1">
                <a:solidFill>
                  <a:schemeClr val="bg1"/>
                </a:solidFill>
              </a:defRPr>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734322"/>
            <a:ext cx="4011084" cy="3391840"/>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046493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2_Content with Caption">
    <p:spTree>
      <p:nvGrpSpPr>
        <p:cNvPr id="1" name=""/>
        <p:cNvGrpSpPr/>
        <p:nvPr/>
      </p:nvGrpSpPr>
      <p:grpSpPr>
        <a:xfrm>
          <a:off x="0" y="0"/>
          <a:ext cx="0" cy="0"/>
          <a:chOff x="0" y="0"/>
          <a:chExt cx="0" cy="0"/>
        </a:xfrm>
      </p:grpSpPr>
      <p:pic>
        <p:nvPicPr>
          <p:cNvPr id="5" name="Picture 4" descr="Standard-Slid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1" y="1572272"/>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734322"/>
            <a:ext cx="4011084" cy="339184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6786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3_Content with Caption">
    <p:spTree>
      <p:nvGrpSpPr>
        <p:cNvPr id="1" name=""/>
        <p:cNvGrpSpPr/>
        <p:nvPr/>
      </p:nvGrpSpPr>
      <p:grpSpPr>
        <a:xfrm>
          <a:off x="0" y="0"/>
          <a:ext cx="0" cy="0"/>
          <a:chOff x="0" y="0"/>
          <a:chExt cx="0" cy="0"/>
        </a:xfrm>
      </p:grpSpPr>
      <p:pic>
        <p:nvPicPr>
          <p:cNvPr id="5" name="Picture 4" descr="Standard-Slide-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1" y="1572272"/>
            <a:ext cx="4011084" cy="1162050"/>
          </a:xfrm>
        </p:spPr>
        <p:txBody>
          <a:bodyPr anchor="b"/>
          <a:lstStyle>
            <a:lvl1pPr algn="l">
              <a:defRPr sz="2000" b="1">
                <a:solidFill>
                  <a:srgbClr val="FFFFFF"/>
                </a:solidFill>
              </a:defRPr>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rgbClr val="FFFFFF"/>
                </a:solidFill>
              </a:defRPr>
            </a:lvl1pPr>
            <a:lvl2pPr>
              <a:defRPr sz="2800">
                <a:solidFill>
                  <a:srgbClr val="FFFFFF"/>
                </a:solidFill>
              </a:defRPr>
            </a:lvl2pPr>
            <a:lvl3pPr>
              <a:defRPr sz="2400">
                <a:solidFill>
                  <a:srgbClr val="FFFFFF"/>
                </a:solidFill>
              </a:defRPr>
            </a:lvl3pPr>
            <a:lvl4pPr>
              <a:defRPr sz="2000">
                <a:solidFill>
                  <a:srgbClr val="FFFFFF"/>
                </a:solidFill>
              </a:defRPr>
            </a:lvl4pPr>
            <a:lvl5pPr>
              <a:defRPr sz="2000">
                <a:solidFill>
                  <a:srgbClr val="FFFFFF"/>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734322"/>
            <a:ext cx="4011084" cy="3391840"/>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811446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6_Content with Caption">
    <p:spTree>
      <p:nvGrpSpPr>
        <p:cNvPr id="1" name=""/>
        <p:cNvGrpSpPr/>
        <p:nvPr/>
      </p:nvGrpSpPr>
      <p:grpSpPr>
        <a:xfrm>
          <a:off x="0" y="0"/>
          <a:ext cx="0" cy="0"/>
          <a:chOff x="0" y="0"/>
          <a:chExt cx="0" cy="0"/>
        </a:xfrm>
      </p:grpSpPr>
      <p:pic>
        <p:nvPicPr>
          <p:cNvPr id="5" name="Picture 4" descr="Standard-Slide-1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1" y="1572272"/>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734322"/>
            <a:ext cx="4011084" cy="339184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804619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4_Content with Caption">
    <p:spTree>
      <p:nvGrpSpPr>
        <p:cNvPr id="1" name=""/>
        <p:cNvGrpSpPr/>
        <p:nvPr/>
      </p:nvGrpSpPr>
      <p:grpSpPr>
        <a:xfrm>
          <a:off x="0" y="0"/>
          <a:ext cx="0" cy="0"/>
          <a:chOff x="0" y="0"/>
          <a:chExt cx="0" cy="0"/>
        </a:xfrm>
      </p:grpSpPr>
      <p:pic>
        <p:nvPicPr>
          <p:cNvPr id="5" name="Picture 4" descr="Standard-Slide-1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1" y="1572272"/>
            <a:ext cx="4011084" cy="1162050"/>
          </a:xfrm>
        </p:spPr>
        <p:txBody>
          <a:bodyPr anchor="b"/>
          <a:lstStyle>
            <a:lvl1pPr algn="l">
              <a:defRPr sz="2000" b="1">
                <a:solidFill>
                  <a:srgbClr val="FFFFFF"/>
                </a:solidFill>
              </a:defRPr>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rgbClr val="FFFFFF"/>
                </a:solidFill>
              </a:defRPr>
            </a:lvl1pPr>
            <a:lvl2pPr>
              <a:defRPr sz="2800">
                <a:solidFill>
                  <a:srgbClr val="FFFFFF"/>
                </a:solidFill>
              </a:defRPr>
            </a:lvl2pPr>
            <a:lvl3pPr>
              <a:defRPr sz="2400">
                <a:solidFill>
                  <a:srgbClr val="FFFFFF"/>
                </a:solidFill>
              </a:defRPr>
            </a:lvl3pPr>
            <a:lvl4pPr>
              <a:defRPr sz="2000">
                <a:solidFill>
                  <a:srgbClr val="FFFFFF"/>
                </a:solidFill>
              </a:defRPr>
            </a:lvl4pPr>
            <a:lvl5pPr>
              <a:defRPr sz="2000">
                <a:solidFill>
                  <a:srgbClr val="FFFFFF"/>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734322"/>
            <a:ext cx="4011084" cy="3391840"/>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817889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Standard-Slide-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33113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33113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3311317" y="5367338"/>
            <a:ext cx="7315200" cy="804862"/>
          </a:xfrm>
        </p:spPr>
        <p:txBody>
          <a:bodyPr/>
          <a:lstStyle>
            <a:lvl1pPr marL="0" indent="0">
              <a:buNone/>
              <a:defRPr sz="14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886757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pic>
        <p:nvPicPr>
          <p:cNvPr id="5" name="Picture 4" descr="Standard-Slide-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938267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2_Picture with Caption">
    <p:spTree>
      <p:nvGrpSpPr>
        <p:cNvPr id="1" name=""/>
        <p:cNvGrpSpPr/>
        <p:nvPr/>
      </p:nvGrpSpPr>
      <p:grpSpPr>
        <a:xfrm>
          <a:off x="0" y="0"/>
          <a:ext cx="0" cy="0"/>
          <a:chOff x="0" y="0"/>
          <a:chExt cx="0" cy="0"/>
        </a:xfrm>
      </p:grpSpPr>
      <p:pic>
        <p:nvPicPr>
          <p:cNvPr id="5" name="Picture 4" descr="Standard-Slide-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89717" y="4800600"/>
            <a:ext cx="7315200" cy="566738"/>
          </a:xfrm>
        </p:spPr>
        <p:txBody>
          <a:bodyPr anchor="b"/>
          <a:lstStyle>
            <a:lvl1pPr algn="l">
              <a:defRPr sz="2000" b="1">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solidFill>
                  <a:srgbClr val="FFFFF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89785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3_Picture with Caption">
    <p:spTree>
      <p:nvGrpSpPr>
        <p:cNvPr id="1" name=""/>
        <p:cNvGrpSpPr/>
        <p:nvPr/>
      </p:nvGrpSpPr>
      <p:grpSpPr>
        <a:xfrm>
          <a:off x="0" y="0"/>
          <a:ext cx="0" cy="0"/>
          <a:chOff x="0" y="0"/>
          <a:chExt cx="0" cy="0"/>
        </a:xfrm>
      </p:grpSpPr>
      <p:pic>
        <p:nvPicPr>
          <p:cNvPr id="5" name="Picture 4" descr="Standard-Slid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35890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3" descr="Standard-Slide-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60782" y="274638"/>
            <a:ext cx="11121617" cy="1143000"/>
          </a:xfrm>
        </p:spPr>
        <p:txBody>
          <a:bodyPr>
            <a:noAutofit/>
          </a:bodyPr>
          <a:lstStyle>
            <a:lvl1pPr>
              <a:defRPr sz="3600"/>
            </a:lvl1pPr>
          </a:lstStyle>
          <a:p>
            <a:r>
              <a:rPr lang="en-US"/>
              <a:t>Click to edit Master title style</a:t>
            </a:r>
          </a:p>
        </p:txBody>
      </p:sp>
      <p:sp>
        <p:nvSpPr>
          <p:cNvPr id="3" name="Content Placeholder 2"/>
          <p:cNvSpPr>
            <a:spLocks noGrp="1"/>
          </p:cNvSpPr>
          <p:nvPr>
            <p:ph idx="1"/>
          </p:nvPr>
        </p:nvSpPr>
        <p:spPr>
          <a:xfrm>
            <a:off x="460782" y="1600201"/>
            <a:ext cx="11121617"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8065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4_Picture with Caption">
    <p:spTree>
      <p:nvGrpSpPr>
        <p:cNvPr id="1" name=""/>
        <p:cNvGrpSpPr/>
        <p:nvPr/>
      </p:nvGrpSpPr>
      <p:grpSpPr>
        <a:xfrm>
          <a:off x="0" y="0"/>
          <a:ext cx="0" cy="0"/>
          <a:chOff x="0" y="0"/>
          <a:chExt cx="0" cy="0"/>
        </a:xfrm>
      </p:grpSpPr>
      <p:pic>
        <p:nvPicPr>
          <p:cNvPr id="5" name="Picture 4" descr="Standard-Slide-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89717" y="4800600"/>
            <a:ext cx="7315200" cy="566738"/>
          </a:xfrm>
        </p:spPr>
        <p:txBody>
          <a:bodyPr anchor="b"/>
          <a:lstStyle>
            <a:lvl1pPr algn="l">
              <a:defRPr sz="2000" b="1">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solidFill>
                  <a:srgbClr val="FFFFF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2441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5_Picture with Caption">
    <p:spTree>
      <p:nvGrpSpPr>
        <p:cNvPr id="1" name=""/>
        <p:cNvGrpSpPr/>
        <p:nvPr/>
      </p:nvGrpSpPr>
      <p:grpSpPr>
        <a:xfrm>
          <a:off x="0" y="0"/>
          <a:ext cx="0" cy="0"/>
          <a:chOff x="0" y="0"/>
          <a:chExt cx="0" cy="0"/>
        </a:xfrm>
      </p:grpSpPr>
      <p:pic>
        <p:nvPicPr>
          <p:cNvPr id="5" name="Picture 4" descr="Standard-Slide-1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580943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6_Picture with Caption">
    <p:spTree>
      <p:nvGrpSpPr>
        <p:cNvPr id="1" name=""/>
        <p:cNvGrpSpPr/>
        <p:nvPr/>
      </p:nvGrpSpPr>
      <p:grpSpPr>
        <a:xfrm>
          <a:off x="0" y="0"/>
          <a:ext cx="0" cy="0"/>
          <a:chOff x="0" y="0"/>
          <a:chExt cx="0" cy="0"/>
        </a:xfrm>
      </p:grpSpPr>
      <p:pic>
        <p:nvPicPr>
          <p:cNvPr id="5" name="Picture 4" descr="Standard-Slide-1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89717" y="4800600"/>
            <a:ext cx="7315200" cy="566738"/>
          </a:xfrm>
        </p:spPr>
        <p:txBody>
          <a:bodyPr anchor="b"/>
          <a:lstStyle>
            <a:lvl1pPr algn="l">
              <a:defRPr sz="2000" b="1">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solidFill>
                  <a:srgbClr val="FFFFF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b="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03389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5" name="Picture 4" descr="Standard-Slide-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60782" y="274638"/>
            <a:ext cx="11121617" cy="1143000"/>
          </a:xfrm>
        </p:spPr>
        <p:txBody>
          <a:bodyPr>
            <a:noAutofit/>
          </a:bodyPr>
          <a:lstStyle>
            <a:lvl1pPr>
              <a:defRPr sz="3600">
                <a:solidFill>
                  <a:schemeClr val="bg1"/>
                </a:solidFill>
              </a:defRPr>
            </a:lvl1pPr>
          </a:lstStyle>
          <a:p>
            <a:r>
              <a:rPr lang="en-US"/>
              <a:t>Click to edit Master title style</a:t>
            </a:r>
          </a:p>
        </p:txBody>
      </p:sp>
      <p:sp>
        <p:nvSpPr>
          <p:cNvPr id="3" name="Content Placeholder 2"/>
          <p:cNvSpPr>
            <a:spLocks noGrp="1"/>
          </p:cNvSpPr>
          <p:nvPr>
            <p:ph idx="1"/>
          </p:nvPr>
        </p:nvSpPr>
        <p:spPr>
          <a:xfrm>
            <a:off x="460782" y="1600201"/>
            <a:ext cx="11121617" cy="452596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538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5" name="Picture 4" descr="Standard-Slid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488223" y="274638"/>
            <a:ext cx="9094176" cy="1143000"/>
          </a:xfrm>
        </p:spPr>
        <p:txBody>
          <a:bodyPr>
            <a:noAutofit/>
          </a:bodyPr>
          <a:lstStyle>
            <a:lvl1pPr>
              <a:defRPr sz="3600">
                <a:solidFill>
                  <a:srgbClr val="000000"/>
                </a:solidFill>
              </a:defRPr>
            </a:lvl1pPr>
          </a:lstStyle>
          <a:p>
            <a:r>
              <a:rPr lang="en-US"/>
              <a:t>Click to edit Master title style</a:t>
            </a:r>
          </a:p>
        </p:txBody>
      </p:sp>
      <p:sp>
        <p:nvSpPr>
          <p:cNvPr id="3" name="Content Placeholder 2"/>
          <p:cNvSpPr>
            <a:spLocks noGrp="1"/>
          </p:cNvSpPr>
          <p:nvPr>
            <p:ph idx="1"/>
          </p:nvPr>
        </p:nvSpPr>
        <p:spPr>
          <a:xfrm>
            <a:off x="437744" y="1600201"/>
            <a:ext cx="11144656" cy="45259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783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4" name="Picture 3" descr="Standard-Slide-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488223" y="274638"/>
            <a:ext cx="9094176" cy="1143000"/>
          </a:xfrm>
        </p:spPr>
        <p:txBody>
          <a:bodyPr>
            <a:noAutofit/>
          </a:bodyPr>
          <a:lstStyle>
            <a:lvl1pPr>
              <a:defRPr sz="3600">
                <a:solidFill>
                  <a:srgbClr val="FFFFFF"/>
                </a:solidFill>
              </a:defRPr>
            </a:lvl1pPr>
          </a:lstStyle>
          <a:p>
            <a:r>
              <a:rPr lang="en-US"/>
              <a:t>Click to edit Master title style</a:t>
            </a:r>
          </a:p>
        </p:txBody>
      </p:sp>
      <p:sp>
        <p:nvSpPr>
          <p:cNvPr id="3" name="Content Placeholder 2"/>
          <p:cNvSpPr>
            <a:spLocks noGrp="1"/>
          </p:cNvSpPr>
          <p:nvPr>
            <p:ph idx="1"/>
          </p:nvPr>
        </p:nvSpPr>
        <p:spPr>
          <a:xfrm>
            <a:off x="437744" y="1600201"/>
            <a:ext cx="11144656" cy="452596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9110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5" name="Picture 4" descr="Standard-Slide-1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60782" y="274638"/>
            <a:ext cx="11121617" cy="1143000"/>
          </a:xfrm>
        </p:spPr>
        <p:txBody>
          <a:bodyPr>
            <a:noAutofit/>
          </a:bodyPr>
          <a:lstStyle>
            <a:lvl1pPr>
              <a:defRPr sz="3600"/>
            </a:lvl1pPr>
          </a:lstStyle>
          <a:p>
            <a:r>
              <a:rPr lang="en-US"/>
              <a:t>Click to edit Master title style</a:t>
            </a:r>
          </a:p>
        </p:txBody>
      </p:sp>
      <p:sp>
        <p:nvSpPr>
          <p:cNvPr id="3" name="Content Placeholder 2"/>
          <p:cNvSpPr>
            <a:spLocks noGrp="1"/>
          </p:cNvSpPr>
          <p:nvPr>
            <p:ph idx="1"/>
          </p:nvPr>
        </p:nvSpPr>
        <p:spPr>
          <a:xfrm>
            <a:off x="460782" y="1600201"/>
            <a:ext cx="11121617"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53293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68396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hdr="0" dt="0"/>
  <p:txStyles>
    <p:titleStyle>
      <a:lvl1pPr algn="ctr" defTabSz="457200" rtl="0" eaLnBrk="1" latinLnBrk="0" hangingPunct="1">
        <a:spcBef>
          <a:spcPct val="0"/>
        </a:spcBef>
        <a:buNone/>
        <a:defRPr sz="4400" b="1" kern="1200">
          <a:solidFill>
            <a:schemeClr val="tx1"/>
          </a:solidFill>
          <a:latin typeface="Avenir Next Regular"/>
          <a:ea typeface="+mj-ea"/>
          <a:cs typeface="Avenir Next Regular"/>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Mercury Display"/>
          <a:ea typeface="+mn-ea"/>
          <a:cs typeface="Mercury Display"/>
        </a:defRPr>
      </a:lvl1pPr>
      <a:lvl2pPr marL="742950" indent="-285750" algn="l" defTabSz="457200" rtl="0" eaLnBrk="1" latinLnBrk="0" hangingPunct="1">
        <a:spcBef>
          <a:spcPct val="20000"/>
        </a:spcBef>
        <a:buFont typeface="Arial"/>
        <a:buChar char="–"/>
        <a:defRPr sz="2800" b="0" i="0" kern="1200">
          <a:solidFill>
            <a:schemeClr val="tx1"/>
          </a:solidFill>
          <a:latin typeface="Mercury Display"/>
          <a:ea typeface="+mn-ea"/>
          <a:cs typeface="Mercury Display"/>
        </a:defRPr>
      </a:lvl2pPr>
      <a:lvl3pPr marL="1143000" indent="-228600" algn="l" defTabSz="457200" rtl="0" eaLnBrk="1" latinLnBrk="0" hangingPunct="1">
        <a:spcBef>
          <a:spcPct val="20000"/>
        </a:spcBef>
        <a:buFont typeface="Arial"/>
        <a:buChar char="•"/>
        <a:defRPr sz="2400" b="0" i="0" kern="1200">
          <a:solidFill>
            <a:schemeClr val="tx1"/>
          </a:solidFill>
          <a:latin typeface="Mercury Display"/>
          <a:ea typeface="+mn-ea"/>
          <a:cs typeface="Mercury Display"/>
        </a:defRPr>
      </a:lvl3pPr>
      <a:lvl4pPr marL="1600200" indent="-228600" algn="l" defTabSz="457200" rtl="0" eaLnBrk="1" latinLnBrk="0" hangingPunct="1">
        <a:spcBef>
          <a:spcPct val="20000"/>
        </a:spcBef>
        <a:buFont typeface="Arial"/>
        <a:buChar char="–"/>
        <a:defRPr sz="2000" b="0" i="0" kern="1200">
          <a:solidFill>
            <a:schemeClr val="tx1"/>
          </a:solidFill>
          <a:latin typeface="Mercury Display"/>
          <a:ea typeface="+mn-ea"/>
          <a:cs typeface="Mercury Display"/>
        </a:defRPr>
      </a:lvl4pPr>
      <a:lvl5pPr marL="2057400" indent="-228600" algn="l" defTabSz="457200" rtl="0" eaLnBrk="1" latinLnBrk="0" hangingPunct="1">
        <a:spcBef>
          <a:spcPct val="20000"/>
        </a:spcBef>
        <a:buFont typeface="Arial"/>
        <a:buChar char="»"/>
        <a:defRPr sz="2000" b="0" i="0" kern="1200">
          <a:solidFill>
            <a:schemeClr val="tx1"/>
          </a:solidFill>
          <a:latin typeface="Mercury Display"/>
          <a:ea typeface="+mn-ea"/>
          <a:cs typeface="Mercury Displa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8.xml"/><Relationship Id="rId5" Type="http://schemas.openxmlformats.org/officeDocument/2006/relationships/image" Target="../media/image13.sv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7.png"/><Relationship Id="rId5" Type="http://schemas.microsoft.com/office/2017/06/relationships/model3d" Target="../media/model3d3.glb"/><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microsoft.com/office/2017/06/relationships/model3d" Target="../media/model3d6.glb"/><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microsoft.com/office/2017/06/relationships/model3d" Target="../media/model3d6.glb"/><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4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7.png"/><Relationship Id="rId5" Type="http://schemas.openxmlformats.org/officeDocument/2006/relationships/image" Target="../media/image48.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4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3.xml"/><Relationship Id="rId6" Type="http://schemas.microsoft.com/office/2017/06/relationships/model3d" Target="../media/model3d1.glb"/><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33.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33.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8" Type="http://schemas.openxmlformats.org/officeDocument/2006/relationships/image" Target="../media/image600.png"/><Relationship Id="rId3" Type="http://schemas.microsoft.com/office/2017/06/relationships/model3d" Target="../media/model3d6.glb"/><Relationship Id="rId7" Type="http://schemas.openxmlformats.org/officeDocument/2006/relationships/image" Target="../media/image590.png"/><Relationship Id="rId2" Type="http://schemas.openxmlformats.org/officeDocument/2006/relationships/notesSlide" Target="../notesSlides/notesSlide21.xml"/><Relationship Id="rId1" Type="http://schemas.openxmlformats.org/officeDocument/2006/relationships/slideLayout" Target="../slideLayouts/slideLayout33.xml"/><Relationship Id="rId5" Type="http://schemas.openxmlformats.org/officeDocument/2006/relationships/customXml" Target="../ink/ink4.xml"/><Relationship Id="rId10" Type="http://schemas.openxmlformats.org/officeDocument/2006/relationships/image" Target="../media/image42.png"/><Relationship Id="rId4" Type="http://schemas.openxmlformats.org/officeDocument/2006/relationships/image" Target="../media/image61.png"/><Relationship Id="rId9"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17/06/relationships/model3d" Target="../media/model3d1.glb"/><Relationship Id="rId7" Type="http://schemas.microsoft.com/office/2017/06/relationships/model3d" Target="../media/model3d3.glb"/><Relationship Id="rId12"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6.png"/><Relationship Id="rId11" Type="http://schemas.microsoft.com/office/2017/06/relationships/model3d" Target="../media/model3d5.glb"/><Relationship Id="rId5" Type="http://schemas.microsoft.com/office/2017/06/relationships/model3d" Target="../media/model3d2.glb"/><Relationship Id="rId15" Type="http://schemas.openxmlformats.org/officeDocument/2006/relationships/image" Target="../media/image20.png"/><Relationship Id="rId10" Type="http://schemas.openxmlformats.org/officeDocument/2006/relationships/image" Target="../media/image18.png"/><Relationship Id="rId4" Type="http://schemas.openxmlformats.org/officeDocument/2006/relationships/image" Target="../media/image15.png"/><Relationship Id="rId9" Type="http://schemas.microsoft.com/office/2017/06/relationships/model3d" Target="../media/model3d4.glb"/><Relationship Id="rId1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33.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microsoft.com/office/2017/06/relationships/model3d" Target="../media/model3d3.glb"/><Relationship Id="rId13" Type="http://schemas.openxmlformats.org/officeDocument/2006/relationships/image" Target="../media/image19.png"/><Relationship Id="rId18" Type="http://schemas.openxmlformats.org/officeDocument/2006/relationships/customXml" Target="../ink/ink1.xml"/><Relationship Id="rId3" Type="http://schemas.openxmlformats.org/officeDocument/2006/relationships/image" Target="../media/image22.png"/><Relationship Id="rId21" Type="http://schemas.openxmlformats.org/officeDocument/2006/relationships/image" Target="../media/image20.png"/><Relationship Id="rId7" Type="http://schemas.openxmlformats.org/officeDocument/2006/relationships/image" Target="../media/image16.png"/><Relationship Id="rId12" Type="http://schemas.microsoft.com/office/2017/06/relationships/model3d" Target="../media/model3d5.glb"/><Relationship Id="rId17" Type="http://schemas.openxmlformats.org/officeDocument/2006/relationships/image" Target="../media/image21.png"/><Relationship Id="rId2" Type="http://schemas.openxmlformats.org/officeDocument/2006/relationships/image" Target="../media/image14.png"/><Relationship Id="rId20" Type="http://schemas.openxmlformats.org/officeDocument/2006/relationships/image" Target="../media/image27.png"/><Relationship Id="rId1" Type="http://schemas.openxmlformats.org/officeDocument/2006/relationships/slideLayout" Target="../slideLayouts/slideLayout5.xml"/><Relationship Id="rId6" Type="http://schemas.microsoft.com/office/2017/06/relationships/model3d" Target="../media/model3d2.glb"/><Relationship Id="rId11" Type="http://schemas.openxmlformats.org/officeDocument/2006/relationships/image" Target="../media/image18.png"/><Relationship Id="rId5" Type="http://schemas.openxmlformats.org/officeDocument/2006/relationships/image" Target="../media/image15.png"/><Relationship Id="rId10" Type="http://schemas.microsoft.com/office/2017/06/relationships/model3d" Target="../media/model3d4.glb"/><Relationship Id="rId19" Type="http://schemas.openxmlformats.org/officeDocument/2006/relationships/image" Target="../media/image26.png"/><Relationship Id="rId4" Type="http://schemas.microsoft.com/office/2017/06/relationships/model3d" Target="../media/model3d1.glb"/><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microsoft.com/office/2017/06/relationships/model3d" Target="../media/model3d2.glb"/><Relationship Id="rId13" Type="http://schemas.openxmlformats.org/officeDocument/2006/relationships/image" Target="../media/image18.png"/><Relationship Id="rId18" Type="http://schemas.openxmlformats.org/officeDocument/2006/relationships/image" Target="../media/image25.png"/><Relationship Id="rId3" Type="http://schemas.openxmlformats.org/officeDocument/2006/relationships/image" Target="../media/image14.png"/><Relationship Id="rId21" Type="http://schemas.openxmlformats.org/officeDocument/2006/relationships/image" Target="../media/image26.png"/><Relationship Id="rId7" Type="http://schemas.openxmlformats.org/officeDocument/2006/relationships/image" Target="../media/image15.png"/><Relationship Id="rId12" Type="http://schemas.microsoft.com/office/2017/06/relationships/model3d" Target="../media/model3d4.glb"/><Relationship Id="rId17" Type="http://schemas.openxmlformats.org/officeDocument/2006/relationships/image" Target="../media/image21.png"/><Relationship Id="rId2" Type="http://schemas.openxmlformats.org/officeDocument/2006/relationships/image" Target="../media/image20.png"/><Relationship Id="rId16" Type="http://schemas.openxmlformats.org/officeDocument/2006/relationships/image" Target="../media/image24.png"/><Relationship Id="rId20" Type="http://schemas.openxmlformats.org/officeDocument/2006/relationships/customXml" Target="../ink/ink2.xml"/><Relationship Id="rId1" Type="http://schemas.openxmlformats.org/officeDocument/2006/relationships/slideLayout" Target="../slideLayouts/slideLayout5.xml"/><Relationship Id="rId6" Type="http://schemas.microsoft.com/office/2017/06/relationships/model3d" Target="../media/model3d1.glb"/><Relationship Id="rId11" Type="http://schemas.openxmlformats.org/officeDocument/2006/relationships/image" Target="../media/image17.png"/><Relationship Id="rId5" Type="http://schemas.openxmlformats.org/officeDocument/2006/relationships/image" Target="../media/image23.png"/><Relationship Id="rId15" Type="http://schemas.openxmlformats.org/officeDocument/2006/relationships/image" Target="../media/image19.png"/><Relationship Id="rId23" Type="http://schemas.openxmlformats.org/officeDocument/2006/relationships/image" Target="../media/image28.png"/><Relationship Id="rId10" Type="http://schemas.microsoft.com/office/2017/06/relationships/model3d" Target="../media/model3d3.glb"/><Relationship Id="rId19" Type="http://schemas.openxmlformats.org/officeDocument/2006/relationships/image" Target="../media/image26.svg"/><Relationship Id="rId4" Type="http://schemas.openxmlformats.org/officeDocument/2006/relationships/image" Target="../media/image22.png"/><Relationship Id="rId9" Type="http://schemas.openxmlformats.org/officeDocument/2006/relationships/image" Target="../media/image16.png"/><Relationship Id="rId14" Type="http://schemas.microsoft.com/office/2017/06/relationships/model3d" Target="../media/model3d5.glb"/><Relationship Id="rId22"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17/06/relationships/model3d" Target="../media/model3d5.glb"/><Relationship Id="rId3" Type="http://schemas.openxmlformats.org/officeDocument/2006/relationships/image" Target="../media/image22.png"/><Relationship Id="rId21" Type="http://schemas.openxmlformats.org/officeDocument/2006/relationships/customXml" Target="../ink/ink3.xml"/><Relationship Id="rId7" Type="http://schemas.microsoft.com/office/2017/06/relationships/model3d" Target="../media/model3d2.glb"/><Relationship Id="rId12" Type="http://schemas.openxmlformats.org/officeDocument/2006/relationships/image" Target="../media/image18.png"/><Relationship Id="rId2" Type="http://schemas.openxmlformats.org/officeDocument/2006/relationships/image" Target="../media/image14.png"/><Relationship Id="rId16" Type="http://schemas.openxmlformats.org/officeDocument/2006/relationships/image" Target="../media/image29.png"/><Relationship Id="rId20"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15.png"/><Relationship Id="rId11" Type="http://schemas.microsoft.com/office/2017/06/relationships/model3d" Target="../media/model3d4.glb"/><Relationship Id="rId24" Type="http://schemas.openxmlformats.org/officeDocument/2006/relationships/image" Target="../media/image30.png"/><Relationship Id="rId5" Type="http://schemas.microsoft.com/office/2017/06/relationships/model3d" Target="../media/model3d1.glb"/><Relationship Id="rId15" Type="http://schemas.openxmlformats.org/officeDocument/2006/relationships/image" Target="../media/image24.png"/><Relationship Id="rId23" Type="http://schemas.openxmlformats.org/officeDocument/2006/relationships/image" Target="../media/image20.png"/><Relationship Id="rId10" Type="http://schemas.openxmlformats.org/officeDocument/2006/relationships/image" Target="../media/image17.png"/><Relationship Id="rId19" Type="http://schemas.openxmlformats.org/officeDocument/2006/relationships/image" Target="../media/image21.png"/><Relationship Id="rId4" Type="http://schemas.openxmlformats.org/officeDocument/2006/relationships/image" Target="../media/image23.png"/><Relationship Id="rId9" Type="http://schemas.microsoft.com/office/2017/06/relationships/model3d" Target="../media/model3d3.glb"/><Relationship Id="rId14" Type="http://schemas.openxmlformats.org/officeDocument/2006/relationships/image" Target="../media/image19.png"/><Relationship Id="rId22"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5.xml"/><Relationship Id="rId6" Type="http://schemas.openxmlformats.org/officeDocument/2006/relationships/image" Target="../media/image36.gif"/><Relationship Id="rId5" Type="http://schemas.openxmlformats.org/officeDocument/2006/relationships/image" Target="../media/image36.png"/><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781" y="2949744"/>
            <a:ext cx="10789333" cy="1143000"/>
          </a:xfrm>
        </p:spPr>
        <p:txBody>
          <a:bodyPr>
            <a:normAutofit fontScale="90000"/>
          </a:bodyPr>
          <a:lstStyle/>
          <a:p>
            <a:r>
              <a:rPr lang="en-US" b="1" i="0" dirty="0">
                <a:solidFill>
                  <a:srgbClr val="003366"/>
                </a:solidFill>
                <a:effectLst/>
                <a:latin typeface="arial" panose="020B0604020202020204" pitchFamily="34" charset="0"/>
              </a:rPr>
              <a:t> Simulations of Electron Detection Systematic Errors for the UCNA+ Experiment</a:t>
            </a:r>
          </a:p>
        </p:txBody>
      </p:sp>
      <p:sp>
        <p:nvSpPr>
          <p:cNvPr id="4" name="TextBox 3">
            <a:extLst>
              <a:ext uri="{FF2B5EF4-FFF2-40B4-BE49-F238E27FC236}">
                <a16:creationId xmlns:a16="http://schemas.microsoft.com/office/drawing/2014/main" id="{5EA7018E-7F86-4C4B-8343-7C4BF0C5393C}"/>
              </a:ext>
            </a:extLst>
          </p:cNvPr>
          <p:cNvSpPr txBox="1"/>
          <p:nvPr/>
        </p:nvSpPr>
        <p:spPr>
          <a:xfrm>
            <a:off x="1750243" y="263952"/>
            <a:ext cx="8503530" cy="461665"/>
          </a:xfrm>
          <a:prstGeom prst="rect">
            <a:avLst/>
          </a:prstGeom>
          <a:noFill/>
        </p:spPr>
        <p:txBody>
          <a:bodyPr wrap="square" rtlCol="0">
            <a:spAutoFit/>
          </a:bodyPr>
          <a:lstStyle/>
          <a:p>
            <a:pPr defTabSz="457200"/>
            <a:r>
              <a:rPr lang="en-US" sz="1200" i="1">
                <a:solidFill>
                  <a:prstClr val="white"/>
                </a:solidFill>
                <a:latin typeface="HGPMinchoE" panose="02020800000000000000" pitchFamily="18" charset="-128"/>
                <a:ea typeface="HGPMinchoE" panose="02020800000000000000" pitchFamily="18" charset="-128"/>
              </a:rPr>
              <a:t>"Science is not static but is dynamic and ever-improving. It is the courage to doubt what has long been believed and the incessant search for verification and proof that pushes the wheels of science forward.“  - Madame Wu</a:t>
            </a:r>
          </a:p>
        </p:txBody>
      </p:sp>
      <p:pic>
        <p:nvPicPr>
          <p:cNvPr id="6" name="Picture 5">
            <a:extLst>
              <a:ext uri="{FF2B5EF4-FFF2-40B4-BE49-F238E27FC236}">
                <a16:creationId xmlns:a16="http://schemas.microsoft.com/office/drawing/2014/main" id="{C2DE3EA9-9E30-3987-F2E5-1CCC36ED295E}"/>
              </a:ext>
            </a:extLst>
          </p:cNvPr>
          <p:cNvPicPr>
            <a:picLocks noChangeAspect="1"/>
          </p:cNvPicPr>
          <p:nvPr/>
        </p:nvPicPr>
        <p:blipFill>
          <a:blip r:embed="rId3"/>
          <a:stretch>
            <a:fillRect/>
          </a:stretch>
        </p:blipFill>
        <p:spPr>
          <a:xfrm>
            <a:off x="10253773" y="176980"/>
            <a:ext cx="1782096" cy="1425677"/>
          </a:xfrm>
          <a:prstGeom prst="rect">
            <a:avLst/>
          </a:prstGeom>
        </p:spPr>
      </p:pic>
      <p:pic>
        <p:nvPicPr>
          <p:cNvPr id="9" name="Graphic 8" descr="Add with solid fill">
            <a:extLst>
              <a:ext uri="{FF2B5EF4-FFF2-40B4-BE49-F238E27FC236}">
                <a16:creationId xmlns:a16="http://schemas.microsoft.com/office/drawing/2014/main" id="{66A0C1D8-4DA9-84E2-DC0C-1BEFCD83F6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35751" y="321344"/>
            <a:ext cx="346879" cy="346879"/>
          </a:xfrm>
          <a:prstGeom prst="rect">
            <a:avLst/>
          </a:prstGeom>
        </p:spPr>
      </p:pic>
      <p:sp>
        <p:nvSpPr>
          <p:cNvPr id="3" name="TextBox 2">
            <a:extLst>
              <a:ext uri="{FF2B5EF4-FFF2-40B4-BE49-F238E27FC236}">
                <a16:creationId xmlns:a16="http://schemas.microsoft.com/office/drawing/2014/main" id="{95F3BFF1-7B86-3874-4533-006D4A57DFE7}"/>
              </a:ext>
            </a:extLst>
          </p:cNvPr>
          <p:cNvSpPr txBox="1"/>
          <p:nvPr/>
        </p:nvSpPr>
        <p:spPr>
          <a:xfrm>
            <a:off x="5186082" y="4419599"/>
            <a:ext cx="2614540" cy="923330"/>
          </a:xfrm>
          <a:prstGeom prst="rect">
            <a:avLst/>
          </a:prstGeom>
          <a:noFill/>
        </p:spPr>
        <p:txBody>
          <a:bodyPr wrap="square" rtlCol="0">
            <a:spAutoFit/>
          </a:bodyPr>
          <a:lstStyle/>
          <a:p>
            <a:pPr algn="ctr"/>
            <a:r>
              <a:rPr lang="en-US" dirty="0"/>
              <a:t>Rashika Gupta</a:t>
            </a:r>
          </a:p>
          <a:p>
            <a:pPr algn="ctr"/>
            <a:r>
              <a:rPr lang="en-US" dirty="0"/>
              <a:t>University of Kentucky </a:t>
            </a:r>
          </a:p>
          <a:p>
            <a:pPr algn="ctr"/>
            <a:r>
              <a:rPr lang="en-US" dirty="0"/>
              <a:t>October 30, 22</a:t>
            </a:r>
          </a:p>
        </p:txBody>
      </p:sp>
    </p:spTree>
    <p:extLst>
      <p:ext uri="{BB962C8B-B14F-4D97-AF65-F5344CB8AC3E}">
        <p14:creationId xmlns:p14="http://schemas.microsoft.com/office/powerpoint/2010/main" val="1918995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7DF2EC-8ECA-47FF-9CCF-460000CF0565}"/>
              </a:ext>
            </a:extLst>
          </p:cNvPr>
          <p:cNvSpPr txBox="1"/>
          <p:nvPr/>
        </p:nvSpPr>
        <p:spPr>
          <a:xfrm>
            <a:off x="432456" y="6112704"/>
            <a:ext cx="647992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bg1"/>
                </a:solidFill>
              </a:rPr>
              <a:t>2                                                                                                                                                 Rashika Gupta</a:t>
            </a:r>
            <a:endParaRPr lang="en-US" sz="1100">
              <a:solidFill>
                <a:schemeClr val="bg1"/>
              </a:solidFill>
              <a:cs typeface="Times New Roman"/>
            </a:endParaRPr>
          </a:p>
        </p:txBody>
      </p:sp>
      <p:pic>
        <p:nvPicPr>
          <p:cNvPr id="6" name="Picture 5">
            <a:extLst>
              <a:ext uri="{FF2B5EF4-FFF2-40B4-BE49-F238E27FC236}">
                <a16:creationId xmlns:a16="http://schemas.microsoft.com/office/drawing/2014/main" id="{EBFCCAA8-57E1-591C-1A66-DA72FD726128}"/>
              </a:ext>
            </a:extLst>
          </p:cNvPr>
          <p:cNvPicPr>
            <a:picLocks noChangeAspect="1"/>
          </p:cNvPicPr>
          <p:nvPr/>
        </p:nvPicPr>
        <p:blipFill>
          <a:blip r:embed="rId3"/>
          <a:stretch>
            <a:fillRect/>
          </a:stretch>
        </p:blipFill>
        <p:spPr>
          <a:xfrm>
            <a:off x="1829648" y="1032331"/>
            <a:ext cx="9033951" cy="4769139"/>
          </a:xfrm>
          <a:prstGeom prst="rect">
            <a:avLst/>
          </a:prstGeom>
        </p:spPr>
      </p:pic>
      <p:sp>
        <p:nvSpPr>
          <p:cNvPr id="16" name="TextBox 15">
            <a:extLst>
              <a:ext uri="{FF2B5EF4-FFF2-40B4-BE49-F238E27FC236}">
                <a16:creationId xmlns:a16="http://schemas.microsoft.com/office/drawing/2014/main" id="{60B437A2-8CAF-4104-9ACE-F55D64390343}"/>
              </a:ext>
            </a:extLst>
          </p:cNvPr>
          <p:cNvSpPr txBox="1"/>
          <p:nvPr/>
        </p:nvSpPr>
        <p:spPr>
          <a:xfrm>
            <a:off x="100881" y="893005"/>
            <a:ext cx="3681469" cy="1200329"/>
          </a:xfrm>
          <a:prstGeom prst="rect">
            <a:avLst/>
          </a:prstGeom>
          <a:noFill/>
        </p:spPr>
        <p:txBody>
          <a:bodyPr wrap="square" rtlCol="0">
            <a:spAutoFit/>
          </a:bodyPr>
          <a:lstStyle/>
          <a:p>
            <a:pPr marL="285750" indent="-285750">
              <a:buFont typeface="Arial" panose="020B0604020202020204" pitchFamily="34" charset="0"/>
              <a:buChar char="•"/>
            </a:pPr>
            <a:r>
              <a:rPr lang="en-US" b="1" i="1" dirty="0"/>
              <a:t>No decay trap foil </a:t>
            </a:r>
          </a:p>
          <a:p>
            <a:pPr marL="285750" indent="-285750">
              <a:buFont typeface="Arial" panose="020B0604020202020204" pitchFamily="34" charset="0"/>
              <a:buChar char="•"/>
            </a:pPr>
            <a:r>
              <a:rPr lang="en-US" b="1" i="1" dirty="0"/>
              <a:t>No MWPC</a:t>
            </a:r>
          </a:p>
          <a:p>
            <a:endParaRPr lang="en-US" i="1" dirty="0"/>
          </a:p>
          <a:p>
            <a:endParaRPr lang="en-US" i="1" dirty="0"/>
          </a:p>
        </p:txBody>
      </p:sp>
      <p:sp>
        <p:nvSpPr>
          <p:cNvPr id="5" name="TextBox 4">
            <a:extLst>
              <a:ext uri="{FF2B5EF4-FFF2-40B4-BE49-F238E27FC236}">
                <a16:creationId xmlns:a16="http://schemas.microsoft.com/office/drawing/2014/main" id="{E382CEBA-BB36-D1A3-0359-EAF1C3E31F58}"/>
              </a:ext>
            </a:extLst>
          </p:cNvPr>
          <p:cNvSpPr txBox="1"/>
          <p:nvPr/>
        </p:nvSpPr>
        <p:spPr>
          <a:xfrm>
            <a:off x="3984172" y="5809192"/>
            <a:ext cx="5167225" cy="276999"/>
          </a:xfrm>
          <a:prstGeom prst="rect">
            <a:avLst/>
          </a:prstGeom>
          <a:noFill/>
        </p:spPr>
        <p:txBody>
          <a:bodyPr wrap="square" rtlCol="0">
            <a:spAutoFit/>
          </a:bodyPr>
          <a:lstStyle/>
          <a:p>
            <a:r>
              <a:rPr lang="en-US" sz="1200" i="1" dirty="0"/>
              <a:t>Fig : Geant4 simulations representation for base setup of UCNA+ experiment </a:t>
            </a:r>
          </a:p>
        </p:txBody>
      </p:sp>
      <p:sp>
        <p:nvSpPr>
          <p:cNvPr id="7" name="TextBox 6">
            <a:extLst>
              <a:ext uri="{FF2B5EF4-FFF2-40B4-BE49-F238E27FC236}">
                <a16:creationId xmlns:a16="http://schemas.microsoft.com/office/drawing/2014/main" id="{38181518-6359-C11C-E0DA-CFE58AEEED8C}"/>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4</a:t>
            </a:r>
          </a:p>
        </p:txBody>
      </p:sp>
      <p:sp>
        <p:nvSpPr>
          <p:cNvPr id="12" name="Title 2">
            <a:extLst>
              <a:ext uri="{FF2B5EF4-FFF2-40B4-BE49-F238E27FC236}">
                <a16:creationId xmlns:a16="http://schemas.microsoft.com/office/drawing/2014/main" id="{CBCA15FF-8AEE-F2A1-F214-80588D4499CC}"/>
              </a:ext>
            </a:extLst>
          </p:cNvPr>
          <p:cNvSpPr txBox="1">
            <a:spLocks/>
          </p:cNvSpPr>
          <p:nvPr/>
        </p:nvSpPr>
        <p:spPr>
          <a:xfrm>
            <a:off x="0" y="-86470"/>
            <a:ext cx="4882198"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1" kern="1200">
                <a:solidFill>
                  <a:schemeClr val="tx1"/>
                </a:solidFill>
                <a:latin typeface="Avenir Next Regular"/>
                <a:ea typeface="+mj-ea"/>
                <a:cs typeface="Avenir Next Regular"/>
              </a:defRPr>
            </a:lvl1pPr>
          </a:lstStyle>
          <a:p>
            <a:r>
              <a:rPr lang="en-US" dirty="0"/>
              <a:t>UCNA + Geant4  setup</a:t>
            </a:r>
          </a:p>
        </p:txBody>
      </p:sp>
    </p:spTree>
    <p:extLst>
      <p:ext uri="{BB962C8B-B14F-4D97-AF65-F5344CB8AC3E}">
        <p14:creationId xmlns:p14="http://schemas.microsoft.com/office/powerpoint/2010/main" val="1968792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7DF2EC-8ECA-47FF-9CCF-460000CF0565}"/>
              </a:ext>
            </a:extLst>
          </p:cNvPr>
          <p:cNvSpPr txBox="1"/>
          <p:nvPr/>
        </p:nvSpPr>
        <p:spPr>
          <a:xfrm>
            <a:off x="432456" y="6112704"/>
            <a:ext cx="647992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bg1"/>
                </a:solidFill>
              </a:rPr>
              <a:t>2                                                                                                                                                 Rashika Gupta</a:t>
            </a:r>
            <a:endParaRPr lang="en-US" sz="1100">
              <a:solidFill>
                <a:schemeClr val="bg1"/>
              </a:solidFill>
              <a:cs typeface="Times New Roman"/>
            </a:endParaRPr>
          </a:p>
        </p:txBody>
      </p:sp>
      <p:sp>
        <p:nvSpPr>
          <p:cNvPr id="5" name="TextBox 4">
            <a:extLst>
              <a:ext uri="{FF2B5EF4-FFF2-40B4-BE49-F238E27FC236}">
                <a16:creationId xmlns:a16="http://schemas.microsoft.com/office/drawing/2014/main" id="{79CC2983-812C-7A40-84D0-BFA7CA2CD73B}"/>
              </a:ext>
            </a:extLst>
          </p:cNvPr>
          <p:cNvSpPr txBox="1"/>
          <p:nvPr/>
        </p:nvSpPr>
        <p:spPr>
          <a:xfrm>
            <a:off x="3489959" y="5643568"/>
            <a:ext cx="4908430" cy="261610"/>
          </a:xfrm>
          <a:prstGeom prst="rect">
            <a:avLst/>
          </a:prstGeom>
          <a:noFill/>
        </p:spPr>
        <p:txBody>
          <a:bodyPr wrap="square" rtlCol="0">
            <a:spAutoFit/>
          </a:bodyPr>
          <a:lstStyle/>
          <a:p>
            <a:r>
              <a:rPr lang="en-US" sz="1100" i="1" dirty="0"/>
              <a:t>Fig : Geant4 simulations representation for UCNA+ experiment </a:t>
            </a:r>
          </a:p>
        </p:txBody>
      </p:sp>
      <p:sp>
        <p:nvSpPr>
          <p:cNvPr id="20" name="TextBox 19">
            <a:extLst>
              <a:ext uri="{FF2B5EF4-FFF2-40B4-BE49-F238E27FC236}">
                <a16:creationId xmlns:a16="http://schemas.microsoft.com/office/drawing/2014/main" id="{48DD85CB-807E-7D38-D9E1-42564B586463}"/>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5</a:t>
            </a:r>
          </a:p>
        </p:txBody>
      </p:sp>
      <p:sp>
        <p:nvSpPr>
          <p:cNvPr id="7" name="Flowchart: Direct Access Storage 6">
            <a:extLst>
              <a:ext uri="{FF2B5EF4-FFF2-40B4-BE49-F238E27FC236}">
                <a16:creationId xmlns:a16="http://schemas.microsoft.com/office/drawing/2014/main" id="{0B8C5F84-EBF4-19AC-1B88-A4F9DF2191A3}"/>
              </a:ext>
            </a:extLst>
          </p:cNvPr>
          <p:cNvSpPr/>
          <p:nvPr/>
        </p:nvSpPr>
        <p:spPr>
          <a:xfrm>
            <a:off x="2949156" y="2428657"/>
            <a:ext cx="206834" cy="2100943"/>
          </a:xfrm>
          <a:prstGeom prst="flowChartMagneticDrum">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lowchart: Direct Access Storage 7">
            <a:extLst>
              <a:ext uri="{FF2B5EF4-FFF2-40B4-BE49-F238E27FC236}">
                <a16:creationId xmlns:a16="http://schemas.microsoft.com/office/drawing/2014/main" id="{B18ACD33-1C8E-34AD-158B-DFC60DF22077}"/>
              </a:ext>
            </a:extLst>
          </p:cNvPr>
          <p:cNvSpPr/>
          <p:nvPr/>
        </p:nvSpPr>
        <p:spPr>
          <a:xfrm>
            <a:off x="8363131" y="2460406"/>
            <a:ext cx="206834" cy="2100943"/>
          </a:xfrm>
          <a:prstGeom prst="flowChartMagneticDrum">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0" name="3D Model 9" descr="Red Sphere">
                <a:extLst>
                  <a:ext uri="{FF2B5EF4-FFF2-40B4-BE49-F238E27FC236}">
                    <a16:creationId xmlns:a16="http://schemas.microsoft.com/office/drawing/2014/main" id="{0ACB425C-FB7E-8003-7C7C-B7120C2789BC}"/>
                  </a:ext>
                </a:extLst>
              </p:cNvPr>
              <p:cNvGraphicFramePr>
                <a:graphicFrameLocks noChangeAspect="1"/>
              </p:cNvGraphicFramePr>
              <p:nvPr>
                <p:extLst>
                  <p:ext uri="{D42A27DB-BD31-4B8C-83A1-F6EECF244321}">
                    <p14:modId xmlns:p14="http://schemas.microsoft.com/office/powerpoint/2010/main" val="4141841191"/>
                  </p:ext>
                </p:extLst>
              </p:nvPr>
            </p:nvGraphicFramePr>
            <p:xfrm rot="5044023">
              <a:off x="5436958" y="3165457"/>
              <a:ext cx="646354" cy="627344"/>
            </p:xfrm>
            <a:graphic>
              <a:graphicData uri="http://schemas.microsoft.com/office/drawing/2017/model3d">
                <am3d:model3d r:embed="rId3">
                  <am3d:spPr>
                    <a:xfrm rot="5044023">
                      <a:off x="0" y="0"/>
                      <a:ext cx="646354" cy="627344"/>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4002274" ay="-2302918" az="-3315586"/>
                    <am3d:postTrans dx="0" dy="0" dz="0"/>
                  </am3d:trans>
                  <am3d:raster rName="Office3DRenderer" rVer="16.0.8326">
                    <am3d:blip r:embed="rId4"/>
                  </am3d:raster>
                  <am3d:objViewport viewportSz="10075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Red Sphere">
                <a:extLst>
                  <a:ext uri="{FF2B5EF4-FFF2-40B4-BE49-F238E27FC236}">
                    <a16:creationId xmlns:a16="http://schemas.microsoft.com/office/drawing/2014/main" id="{0ACB425C-FB7E-8003-7C7C-B7120C2789BC}"/>
                  </a:ext>
                </a:extLst>
              </p:cNvPr>
              <p:cNvPicPr>
                <a:picLocks noGrp="1" noRot="1" noChangeAspect="1" noMove="1" noResize="1" noEditPoints="1" noAdjustHandles="1" noChangeArrowheads="1" noChangeShapeType="1" noCrop="1"/>
              </p:cNvPicPr>
              <p:nvPr/>
            </p:nvPicPr>
            <p:blipFill>
              <a:blip r:embed="rId4"/>
              <a:stretch>
                <a:fillRect/>
              </a:stretch>
            </p:blipFill>
            <p:spPr>
              <a:xfrm rot="5044023">
                <a:off x="5436958" y="3165457"/>
                <a:ext cx="646354" cy="62734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descr="Red Straight arrow">
                <a:extLst>
                  <a:ext uri="{FF2B5EF4-FFF2-40B4-BE49-F238E27FC236}">
                    <a16:creationId xmlns:a16="http://schemas.microsoft.com/office/drawing/2014/main" id="{9E98579C-68C2-34C6-3DA4-8BAB58D98833}"/>
                  </a:ext>
                </a:extLst>
              </p:cNvPr>
              <p:cNvGraphicFramePr>
                <a:graphicFrameLocks noChangeAspect="1"/>
              </p:cNvGraphicFramePr>
              <p:nvPr>
                <p:extLst>
                  <p:ext uri="{D42A27DB-BD31-4B8C-83A1-F6EECF244321}">
                    <p14:modId xmlns:p14="http://schemas.microsoft.com/office/powerpoint/2010/main" val="4199737774"/>
                  </p:ext>
                </p:extLst>
              </p:nvPr>
            </p:nvGraphicFramePr>
            <p:xfrm rot="172872">
              <a:off x="5951442" y="3318659"/>
              <a:ext cx="1319230" cy="322324"/>
            </p:xfrm>
            <a:graphic>
              <a:graphicData uri="http://schemas.microsoft.com/office/drawing/2017/model3d">
                <am3d:model3d r:embed="rId5">
                  <am3d:spPr>
                    <a:xfrm rot="172872">
                      <a:off x="0" y="0"/>
                      <a:ext cx="1319230" cy="322324"/>
                    </a:xfrm>
                    <a:prstGeom prst="rect">
                      <a:avLst/>
                    </a:prstGeom>
                  </am3d:spPr>
                  <am3d:camera>
                    <am3d:pos x="0" y="0" z="49265132"/>
                    <am3d:up dx="0" dy="36000000" dz="0"/>
                    <am3d:lookAt x="0" y="0" z="0"/>
                    <am3d:perspective fov="2700000"/>
                  </am3d:camera>
                  <am3d:trans>
                    <am3d:meterPerModelUnit n="2106943" d="1000000"/>
                    <am3d:preTrans dx="0" dy="-9860495" dz="-1482"/>
                    <am3d:scale>
                      <am3d:sx n="1000000" d="1000000"/>
                      <am3d:sy n="1000000" d="1000000"/>
                      <am3d:sz n="1000000" d="1000000"/>
                    </am3d:scale>
                    <am3d:rot ax="-3617049" ay="-110357" az="193114"/>
                    <am3d:postTrans dx="0" dy="0" dz="0"/>
                  </am3d:trans>
                  <am3d:raster rName="Office3DRenderer" rVer="16.0.8326">
                    <am3d:blip r:embed="rId6"/>
                  </am3d:raster>
                  <am3d:objViewport viewportSz="13533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Red Straight arrow">
                <a:extLst>
                  <a:ext uri="{FF2B5EF4-FFF2-40B4-BE49-F238E27FC236}">
                    <a16:creationId xmlns:a16="http://schemas.microsoft.com/office/drawing/2014/main" id="{9E98579C-68C2-34C6-3DA4-8BAB58D98833}"/>
                  </a:ext>
                </a:extLst>
              </p:cNvPr>
              <p:cNvPicPr>
                <a:picLocks noGrp="1" noRot="1" noChangeAspect="1" noMove="1" noResize="1" noEditPoints="1" noAdjustHandles="1" noChangeArrowheads="1" noChangeShapeType="1" noCrop="1"/>
              </p:cNvPicPr>
              <p:nvPr/>
            </p:nvPicPr>
            <p:blipFill>
              <a:blip r:embed="rId6"/>
              <a:stretch>
                <a:fillRect/>
              </a:stretch>
            </p:blipFill>
            <p:spPr>
              <a:xfrm rot="172872">
                <a:off x="5951442" y="3318659"/>
                <a:ext cx="1319230" cy="322324"/>
              </a:xfrm>
              <a:prstGeom prst="rect">
                <a:avLst/>
              </a:prstGeom>
            </p:spPr>
          </p:pic>
        </mc:Fallback>
      </mc:AlternateContent>
      <p:sp>
        <p:nvSpPr>
          <p:cNvPr id="16" name="TextBox 15">
            <a:extLst>
              <a:ext uri="{FF2B5EF4-FFF2-40B4-BE49-F238E27FC236}">
                <a16:creationId xmlns:a16="http://schemas.microsoft.com/office/drawing/2014/main" id="{847258AF-4DE7-3848-2FB4-23E54F6F7187}"/>
              </a:ext>
            </a:extLst>
          </p:cNvPr>
          <p:cNvSpPr txBox="1"/>
          <p:nvPr/>
        </p:nvSpPr>
        <p:spPr>
          <a:xfrm>
            <a:off x="463294" y="1183594"/>
            <a:ext cx="6053330" cy="369332"/>
          </a:xfrm>
          <a:prstGeom prst="rect">
            <a:avLst/>
          </a:prstGeom>
          <a:noFill/>
        </p:spPr>
        <p:txBody>
          <a:bodyPr wrap="square" rtlCol="0">
            <a:spAutoFit/>
          </a:bodyPr>
          <a:lstStyle/>
          <a:p>
            <a:r>
              <a:rPr lang="en-US" dirty="0"/>
              <a:t>Neutron spin aligned along +z direction in the simulations</a:t>
            </a:r>
          </a:p>
        </p:txBody>
      </p:sp>
      <p:sp>
        <p:nvSpPr>
          <p:cNvPr id="21" name="TextBox 20">
            <a:extLst>
              <a:ext uri="{FF2B5EF4-FFF2-40B4-BE49-F238E27FC236}">
                <a16:creationId xmlns:a16="http://schemas.microsoft.com/office/drawing/2014/main" id="{71C0E2E0-CCBD-C913-2619-BE38E3C75A4B}"/>
              </a:ext>
            </a:extLst>
          </p:cNvPr>
          <p:cNvSpPr txBox="1"/>
          <p:nvPr/>
        </p:nvSpPr>
        <p:spPr>
          <a:xfrm>
            <a:off x="5598777" y="2537742"/>
            <a:ext cx="690793" cy="461665"/>
          </a:xfrm>
          <a:prstGeom prst="rect">
            <a:avLst/>
          </a:prstGeom>
          <a:noFill/>
        </p:spPr>
        <p:txBody>
          <a:bodyPr wrap="square" rtlCol="0">
            <a:spAutoFit/>
          </a:bodyPr>
          <a:lstStyle/>
          <a:p>
            <a:r>
              <a:rPr lang="en-US" sz="2400" b="1" dirty="0">
                <a:solidFill>
                  <a:srgbClr val="FF0000"/>
                </a:solidFill>
              </a:rPr>
              <a:t>J</a:t>
            </a:r>
            <a:r>
              <a:rPr lang="en-US" sz="2400" dirty="0"/>
              <a:t> </a:t>
            </a:r>
          </a:p>
        </p:txBody>
      </p:sp>
      <p:sp>
        <p:nvSpPr>
          <p:cNvPr id="28" name="TextBox 27">
            <a:extLst>
              <a:ext uri="{FF2B5EF4-FFF2-40B4-BE49-F238E27FC236}">
                <a16:creationId xmlns:a16="http://schemas.microsoft.com/office/drawing/2014/main" id="{95F759E1-BE74-2FCA-DBC3-80AFE5D6711A}"/>
              </a:ext>
            </a:extLst>
          </p:cNvPr>
          <p:cNvSpPr txBox="1"/>
          <p:nvPr/>
        </p:nvSpPr>
        <p:spPr>
          <a:xfrm>
            <a:off x="7663543" y="4883187"/>
            <a:ext cx="1698171" cy="646331"/>
          </a:xfrm>
          <a:prstGeom prst="rect">
            <a:avLst/>
          </a:prstGeom>
          <a:noFill/>
        </p:spPr>
        <p:txBody>
          <a:bodyPr wrap="square">
            <a:spAutoFit/>
          </a:bodyPr>
          <a:lstStyle/>
          <a:p>
            <a:pPr algn="ctr"/>
            <a:r>
              <a:rPr lang="en-US" dirty="0"/>
              <a:t> Detector 1 </a:t>
            </a:r>
          </a:p>
          <a:p>
            <a:pPr algn="ctr"/>
            <a:r>
              <a:rPr lang="en-US" dirty="0"/>
              <a:t>(+z) </a:t>
            </a:r>
          </a:p>
        </p:txBody>
      </p:sp>
      <p:sp>
        <p:nvSpPr>
          <p:cNvPr id="29" name="TextBox 28">
            <a:extLst>
              <a:ext uri="{FF2B5EF4-FFF2-40B4-BE49-F238E27FC236}">
                <a16:creationId xmlns:a16="http://schemas.microsoft.com/office/drawing/2014/main" id="{37E7AF4B-37B1-5A90-1063-EBDE95803FC9}"/>
              </a:ext>
            </a:extLst>
          </p:cNvPr>
          <p:cNvSpPr txBox="1"/>
          <p:nvPr/>
        </p:nvSpPr>
        <p:spPr>
          <a:xfrm>
            <a:off x="2203487" y="4745532"/>
            <a:ext cx="1698171" cy="646331"/>
          </a:xfrm>
          <a:prstGeom prst="rect">
            <a:avLst/>
          </a:prstGeom>
          <a:noFill/>
        </p:spPr>
        <p:txBody>
          <a:bodyPr wrap="square">
            <a:spAutoFit/>
          </a:bodyPr>
          <a:lstStyle/>
          <a:p>
            <a:pPr algn="ctr"/>
            <a:r>
              <a:rPr lang="en-US" dirty="0"/>
              <a:t> Detector 2 </a:t>
            </a:r>
          </a:p>
          <a:p>
            <a:pPr algn="ctr"/>
            <a:r>
              <a:rPr lang="en-US" dirty="0"/>
              <a:t>(-z) </a:t>
            </a:r>
          </a:p>
        </p:txBody>
      </p:sp>
      <p:sp>
        <p:nvSpPr>
          <p:cNvPr id="30" name="Title 2">
            <a:extLst>
              <a:ext uri="{FF2B5EF4-FFF2-40B4-BE49-F238E27FC236}">
                <a16:creationId xmlns:a16="http://schemas.microsoft.com/office/drawing/2014/main" id="{F36ED745-AAFA-FAFF-F6B2-DD7833146EDA}"/>
              </a:ext>
            </a:extLst>
          </p:cNvPr>
          <p:cNvSpPr txBox="1">
            <a:spLocks/>
          </p:cNvSpPr>
          <p:nvPr/>
        </p:nvSpPr>
        <p:spPr>
          <a:xfrm>
            <a:off x="-59221" y="40594"/>
            <a:ext cx="5534331"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1" kern="1200">
                <a:solidFill>
                  <a:schemeClr val="tx1"/>
                </a:solidFill>
                <a:latin typeface="Avenir Next Regular"/>
                <a:ea typeface="+mj-ea"/>
                <a:cs typeface="Avenir Next Regular"/>
              </a:defRPr>
            </a:lvl1pPr>
          </a:lstStyle>
          <a:p>
            <a:r>
              <a:rPr lang="en-US" dirty="0"/>
              <a:t>UCNA + Geant4  simulation</a:t>
            </a:r>
          </a:p>
        </p:txBody>
      </p:sp>
    </p:spTree>
    <p:extLst>
      <p:ext uri="{BB962C8B-B14F-4D97-AF65-F5344CB8AC3E}">
        <p14:creationId xmlns:p14="http://schemas.microsoft.com/office/powerpoint/2010/main" val="3225250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7DF2EC-8ECA-47FF-9CCF-460000CF0565}"/>
              </a:ext>
            </a:extLst>
          </p:cNvPr>
          <p:cNvSpPr txBox="1"/>
          <p:nvPr/>
        </p:nvSpPr>
        <p:spPr>
          <a:xfrm>
            <a:off x="432456" y="6112704"/>
            <a:ext cx="647992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bg1"/>
                </a:solidFill>
              </a:rPr>
              <a:t>2                                                                                                                                                 Rashika Gupta</a:t>
            </a:r>
            <a:endParaRPr lang="en-US" sz="1100">
              <a:solidFill>
                <a:schemeClr val="bg1"/>
              </a:solidFill>
              <a:cs typeface="Times New Roman"/>
            </a:endParaRPr>
          </a:p>
        </p:txBody>
      </p:sp>
      <mc:AlternateContent xmlns:mc="http://schemas.openxmlformats.org/markup-compatibility/2006">
        <mc:Choice xmlns:am3d="http://schemas.microsoft.com/office/drawing/2017/model3d" Requires="am3d">
          <p:graphicFrame>
            <p:nvGraphicFramePr>
              <p:cNvPr id="4" name="3D Model 3" descr="Sphere">
                <a:extLst>
                  <a:ext uri="{FF2B5EF4-FFF2-40B4-BE49-F238E27FC236}">
                    <a16:creationId xmlns:a16="http://schemas.microsoft.com/office/drawing/2014/main" id="{2F7C9D1C-E733-CC5D-471E-5C1887431477}"/>
                  </a:ext>
                </a:extLst>
              </p:cNvPr>
              <p:cNvGraphicFramePr>
                <a:graphicFrameLocks noChangeAspect="1"/>
              </p:cNvGraphicFramePr>
              <p:nvPr/>
            </p:nvGraphicFramePr>
            <p:xfrm>
              <a:off x="5593335" y="3375712"/>
              <a:ext cx="206834" cy="206834"/>
            </p:xfrm>
            <a:graphic>
              <a:graphicData uri="http://schemas.microsoft.com/office/drawing/2017/model3d">
                <am3d:model3d r:embed="rId3">
                  <am3d:spPr>
                    <a:xfrm>
                      <a:off x="0" y="0"/>
                      <a:ext cx="206834" cy="206834"/>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4"/>
                  </am3d:raster>
                  <am3d:objViewport viewportSz="3653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phere">
                <a:extLst>
                  <a:ext uri="{FF2B5EF4-FFF2-40B4-BE49-F238E27FC236}">
                    <a16:creationId xmlns:a16="http://schemas.microsoft.com/office/drawing/2014/main" id="{2F7C9D1C-E733-CC5D-471E-5C1887431477}"/>
                  </a:ext>
                </a:extLst>
              </p:cNvPr>
              <p:cNvPicPr>
                <a:picLocks noGrp="1" noRot="1" noChangeAspect="1" noMove="1" noResize="1" noEditPoints="1" noAdjustHandles="1" noChangeArrowheads="1" noChangeShapeType="1" noCrop="1"/>
              </p:cNvPicPr>
              <p:nvPr/>
            </p:nvPicPr>
            <p:blipFill>
              <a:blip r:embed="rId4"/>
              <a:stretch>
                <a:fillRect/>
              </a:stretch>
            </p:blipFill>
            <p:spPr>
              <a:xfrm>
                <a:off x="5593335" y="3375712"/>
                <a:ext cx="206834" cy="206834"/>
              </a:xfrm>
              <a:prstGeom prst="rect">
                <a:avLst/>
              </a:prstGeom>
            </p:spPr>
          </p:pic>
        </mc:Fallback>
      </mc:AlternateContent>
      <p:sp>
        <p:nvSpPr>
          <p:cNvPr id="13" name="TextBox 12">
            <a:extLst>
              <a:ext uri="{FF2B5EF4-FFF2-40B4-BE49-F238E27FC236}">
                <a16:creationId xmlns:a16="http://schemas.microsoft.com/office/drawing/2014/main" id="{D756C9E9-C5C4-5338-A25A-6A345FC93747}"/>
              </a:ext>
            </a:extLst>
          </p:cNvPr>
          <p:cNvSpPr txBox="1"/>
          <p:nvPr/>
        </p:nvSpPr>
        <p:spPr>
          <a:xfrm>
            <a:off x="9474586" y="3331596"/>
            <a:ext cx="4016828" cy="369332"/>
          </a:xfrm>
          <a:prstGeom prst="rect">
            <a:avLst/>
          </a:prstGeom>
          <a:noFill/>
        </p:spPr>
        <p:txBody>
          <a:bodyPr wrap="square" rtlCol="0">
            <a:spAutoFit/>
          </a:bodyPr>
          <a:lstStyle/>
          <a:p>
            <a:r>
              <a:rPr lang="en-US" dirty="0">
                <a:latin typeface="Amasis MT Pro Medium" panose="02040604050005020304" pitchFamily="18" charset="0"/>
              </a:rPr>
              <a:t>TYPE 0 : </a:t>
            </a:r>
            <a:r>
              <a:rPr lang="en-US" i="1" dirty="0">
                <a:solidFill>
                  <a:schemeClr val="accent5"/>
                </a:solidFill>
                <a:latin typeface="Amasis MT Pro Medium" panose="02040604050005020304" pitchFamily="18" charset="0"/>
              </a:rPr>
              <a:t>Direct Events</a:t>
            </a:r>
          </a:p>
        </p:txBody>
      </p:sp>
      <p:sp>
        <p:nvSpPr>
          <p:cNvPr id="5" name="TextBox 4">
            <a:extLst>
              <a:ext uri="{FF2B5EF4-FFF2-40B4-BE49-F238E27FC236}">
                <a16:creationId xmlns:a16="http://schemas.microsoft.com/office/drawing/2014/main" id="{79CC2983-812C-7A40-84D0-BFA7CA2CD73B}"/>
              </a:ext>
            </a:extLst>
          </p:cNvPr>
          <p:cNvSpPr txBox="1"/>
          <p:nvPr/>
        </p:nvSpPr>
        <p:spPr>
          <a:xfrm>
            <a:off x="3489959" y="5643568"/>
            <a:ext cx="4908430" cy="261610"/>
          </a:xfrm>
          <a:prstGeom prst="rect">
            <a:avLst/>
          </a:prstGeom>
          <a:noFill/>
        </p:spPr>
        <p:txBody>
          <a:bodyPr wrap="square" rtlCol="0">
            <a:spAutoFit/>
          </a:bodyPr>
          <a:lstStyle/>
          <a:p>
            <a:r>
              <a:rPr lang="en-US" sz="1100" i="1" dirty="0"/>
              <a:t>Fig : Geant4 simulations representation for UCNA+ experiment </a:t>
            </a:r>
          </a:p>
        </p:txBody>
      </p:sp>
      <p:cxnSp>
        <p:nvCxnSpPr>
          <p:cNvPr id="12" name="Straight Connector 11">
            <a:extLst>
              <a:ext uri="{FF2B5EF4-FFF2-40B4-BE49-F238E27FC236}">
                <a16:creationId xmlns:a16="http://schemas.microsoft.com/office/drawing/2014/main" id="{84364CC6-A63D-A52D-A74C-440C851B10F8}"/>
              </a:ext>
            </a:extLst>
          </p:cNvPr>
          <p:cNvCxnSpPr>
            <a:cxnSpLocks/>
            <a:stCxn id="4" idx="3"/>
          </p:cNvCxnSpPr>
          <p:nvPr/>
        </p:nvCxnSpPr>
        <p:spPr>
          <a:xfrm>
            <a:off x="5800169" y="3479129"/>
            <a:ext cx="2417672" cy="0"/>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19" name="Graphic 18" descr="Caret Right with solid fill">
            <a:extLst>
              <a:ext uri="{FF2B5EF4-FFF2-40B4-BE49-F238E27FC236}">
                <a16:creationId xmlns:a16="http://schemas.microsoft.com/office/drawing/2014/main" id="{B58FB2C3-DDE8-EEDF-08C9-D3C357A49A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55936" y="3319710"/>
            <a:ext cx="544700" cy="322702"/>
          </a:xfrm>
          <a:prstGeom prst="rect">
            <a:avLst/>
          </a:prstGeom>
        </p:spPr>
      </p:pic>
      <p:sp>
        <p:nvSpPr>
          <p:cNvPr id="20" name="TextBox 19">
            <a:extLst>
              <a:ext uri="{FF2B5EF4-FFF2-40B4-BE49-F238E27FC236}">
                <a16:creationId xmlns:a16="http://schemas.microsoft.com/office/drawing/2014/main" id="{48DD85CB-807E-7D38-D9E1-42564B586463}"/>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5</a:t>
            </a:r>
          </a:p>
        </p:txBody>
      </p:sp>
      <p:sp>
        <p:nvSpPr>
          <p:cNvPr id="7" name="Flowchart: Direct Access Storage 6">
            <a:extLst>
              <a:ext uri="{FF2B5EF4-FFF2-40B4-BE49-F238E27FC236}">
                <a16:creationId xmlns:a16="http://schemas.microsoft.com/office/drawing/2014/main" id="{0B8C5F84-EBF4-19AC-1B88-A4F9DF2191A3}"/>
              </a:ext>
            </a:extLst>
          </p:cNvPr>
          <p:cNvSpPr/>
          <p:nvPr/>
        </p:nvSpPr>
        <p:spPr>
          <a:xfrm>
            <a:off x="2949156" y="2428657"/>
            <a:ext cx="206834" cy="2100943"/>
          </a:xfrm>
          <a:prstGeom prst="flowChartMagneticDrum">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lowchart: Direct Access Storage 7">
            <a:extLst>
              <a:ext uri="{FF2B5EF4-FFF2-40B4-BE49-F238E27FC236}">
                <a16:creationId xmlns:a16="http://schemas.microsoft.com/office/drawing/2014/main" id="{B18ACD33-1C8E-34AD-158B-DFC60DF22077}"/>
              </a:ext>
            </a:extLst>
          </p:cNvPr>
          <p:cNvSpPr/>
          <p:nvPr/>
        </p:nvSpPr>
        <p:spPr>
          <a:xfrm>
            <a:off x="8363131" y="2460406"/>
            <a:ext cx="206834" cy="2100943"/>
          </a:xfrm>
          <a:prstGeom prst="flowChartMagneticDrum">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Explosion: 14 Points 5">
            <a:extLst>
              <a:ext uri="{FF2B5EF4-FFF2-40B4-BE49-F238E27FC236}">
                <a16:creationId xmlns:a16="http://schemas.microsoft.com/office/drawing/2014/main" id="{8F82C19C-1480-0EDA-D70F-60A1D28799DE}"/>
              </a:ext>
            </a:extLst>
          </p:cNvPr>
          <p:cNvSpPr/>
          <p:nvPr/>
        </p:nvSpPr>
        <p:spPr>
          <a:xfrm>
            <a:off x="8242854" y="3319710"/>
            <a:ext cx="181821" cy="322703"/>
          </a:xfrm>
          <a:prstGeom prst="irregularSeal2">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2F8870A-AC27-09D4-EE4E-6E941C295ED5}"/>
              </a:ext>
            </a:extLst>
          </p:cNvPr>
          <p:cNvSpPr txBox="1"/>
          <p:nvPr/>
        </p:nvSpPr>
        <p:spPr>
          <a:xfrm>
            <a:off x="463294" y="1183594"/>
            <a:ext cx="6053330" cy="369332"/>
          </a:xfrm>
          <a:prstGeom prst="rect">
            <a:avLst/>
          </a:prstGeom>
          <a:noFill/>
        </p:spPr>
        <p:txBody>
          <a:bodyPr wrap="square" rtlCol="0">
            <a:spAutoFit/>
          </a:bodyPr>
          <a:lstStyle/>
          <a:p>
            <a:r>
              <a:rPr lang="en-US" dirty="0"/>
              <a:t>Neutron spin aligned along +z direction in the simulations</a:t>
            </a:r>
          </a:p>
        </p:txBody>
      </p:sp>
      <p:sp>
        <p:nvSpPr>
          <p:cNvPr id="14" name="TextBox 13">
            <a:extLst>
              <a:ext uri="{FF2B5EF4-FFF2-40B4-BE49-F238E27FC236}">
                <a16:creationId xmlns:a16="http://schemas.microsoft.com/office/drawing/2014/main" id="{7BBBED3E-8797-84C6-DBC6-908C4D10E4A5}"/>
              </a:ext>
            </a:extLst>
          </p:cNvPr>
          <p:cNvSpPr txBox="1"/>
          <p:nvPr/>
        </p:nvSpPr>
        <p:spPr>
          <a:xfrm>
            <a:off x="7663543" y="4883187"/>
            <a:ext cx="1698171" cy="646331"/>
          </a:xfrm>
          <a:prstGeom prst="rect">
            <a:avLst/>
          </a:prstGeom>
          <a:noFill/>
        </p:spPr>
        <p:txBody>
          <a:bodyPr wrap="square">
            <a:spAutoFit/>
          </a:bodyPr>
          <a:lstStyle/>
          <a:p>
            <a:pPr algn="ctr"/>
            <a:r>
              <a:rPr lang="en-US" dirty="0"/>
              <a:t> Detector 1 </a:t>
            </a:r>
          </a:p>
          <a:p>
            <a:pPr algn="ctr"/>
            <a:r>
              <a:rPr lang="en-US" dirty="0"/>
              <a:t>(+z) </a:t>
            </a:r>
          </a:p>
        </p:txBody>
      </p:sp>
      <p:sp>
        <p:nvSpPr>
          <p:cNvPr id="15" name="TextBox 14">
            <a:extLst>
              <a:ext uri="{FF2B5EF4-FFF2-40B4-BE49-F238E27FC236}">
                <a16:creationId xmlns:a16="http://schemas.microsoft.com/office/drawing/2014/main" id="{3265C45D-7824-11B1-62D5-36B2DFFC7DE2}"/>
              </a:ext>
            </a:extLst>
          </p:cNvPr>
          <p:cNvSpPr txBox="1"/>
          <p:nvPr/>
        </p:nvSpPr>
        <p:spPr>
          <a:xfrm>
            <a:off x="2203487" y="4745532"/>
            <a:ext cx="1698171" cy="646331"/>
          </a:xfrm>
          <a:prstGeom prst="rect">
            <a:avLst/>
          </a:prstGeom>
          <a:noFill/>
        </p:spPr>
        <p:txBody>
          <a:bodyPr wrap="square">
            <a:spAutoFit/>
          </a:bodyPr>
          <a:lstStyle/>
          <a:p>
            <a:pPr algn="ctr"/>
            <a:r>
              <a:rPr lang="en-US" dirty="0"/>
              <a:t> Detector 2 </a:t>
            </a:r>
          </a:p>
          <a:p>
            <a:pPr algn="ctr"/>
            <a:r>
              <a:rPr lang="en-US" dirty="0"/>
              <a:t>(-z) </a:t>
            </a:r>
          </a:p>
        </p:txBody>
      </p:sp>
      <p:sp>
        <p:nvSpPr>
          <p:cNvPr id="10" name="Title 2">
            <a:extLst>
              <a:ext uri="{FF2B5EF4-FFF2-40B4-BE49-F238E27FC236}">
                <a16:creationId xmlns:a16="http://schemas.microsoft.com/office/drawing/2014/main" id="{7FEC3C71-FD75-CC5C-C75F-57043DB68ACF}"/>
              </a:ext>
            </a:extLst>
          </p:cNvPr>
          <p:cNvSpPr txBox="1">
            <a:spLocks/>
          </p:cNvSpPr>
          <p:nvPr/>
        </p:nvSpPr>
        <p:spPr>
          <a:xfrm>
            <a:off x="-59221" y="40594"/>
            <a:ext cx="5534331"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1" kern="1200">
                <a:solidFill>
                  <a:schemeClr val="tx1"/>
                </a:solidFill>
                <a:latin typeface="Avenir Next Regular"/>
                <a:ea typeface="+mj-ea"/>
                <a:cs typeface="Avenir Next Regular"/>
              </a:defRPr>
            </a:lvl1pPr>
          </a:lstStyle>
          <a:p>
            <a:r>
              <a:rPr lang="en-US" dirty="0"/>
              <a:t>UCNA + Geant4  simulation</a:t>
            </a:r>
          </a:p>
        </p:txBody>
      </p:sp>
    </p:spTree>
    <p:extLst>
      <p:ext uri="{BB962C8B-B14F-4D97-AF65-F5344CB8AC3E}">
        <p14:creationId xmlns:p14="http://schemas.microsoft.com/office/powerpoint/2010/main" val="4192051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Direct Access Storage 15">
            <a:extLst>
              <a:ext uri="{FF2B5EF4-FFF2-40B4-BE49-F238E27FC236}">
                <a16:creationId xmlns:a16="http://schemas.microsoft.com/office/drawing/2014/main" id="{1429FEE0-41EB-7C6D-F2EB-5B71B6082F42}"/>
              </a:ext>
            </a:extLst>
          </p:cNvPr>
          <p:cNvSpPr/>
          <p:nvPr/>
        </p:nvSpPr>
        <p:spPr>
          <a:xfrm>
            <a:off x="2970928" y="2428657"/>
            <a:ext cx="206834" cy="2100943"/>
          </a:xfrm>
          <a:prstGeom prst="flowChartMagneticDrum">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lowchart: Direct Access Storage 16">
            <a:extLst>
              <a:ext uri="{FF2B5EF4-FFF2-40B4-BE49-F238E27FC236}">
                <a16:creationId xmlns:a16="http://schemas.microsoft.com/office/drawing/2014/main" id="{85E68916-D6EF-9ACD-93CC-92DF2B185E1D}"/>
              </a:ext>
            </a:extLst>
          </p:cNvPr>
          <p:cNvSpPr/>
          <p:nvPr/>
        </p:nvSpPr>
        <p:spPr>
          <a:xfrm>
            <a:off x="8363131" y="2460406"/>
            <a:ext cx="206834" cy="2100943"/>
          </a:xfrm>
          <a:prstGeom prst="flowChartMagneticDrum">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E7DF2EC-8ECA-47FF-9CCF-460000CF0565}"/>
              </a:ext>
            </a:extLst>
          </p:cNvPr>
          <p:cNvSpPr txBox="1"/>
          <p:nvPr/>
        </p:nvSpPr>
        <p:spPr>
          <a:xfrm>
            <a:off x="432456" y="6112704"/>
            <a:ext cx="647992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bg1"/>
                </a:solidFill>
              </a:rPr>
              <a:t>2                                                                                                                                                 Rashika Gupta</a:t>
            </a:r>
            <a:endParaRPr lang="en-US" sz="1100">
              <a:solidFill>
                <a:schemeClr val="bg1"/>
              </a:solidFill>
              <a:cs typeface="Times New Roman"/>
            </a:endParaRPr>
          </a:p>
        </p:txBody>
      </p:sp>
      <mc:AlternateContent xmlns:mc="http://schemas.openxmlformats.org/markup-compatibility/2006">
        <mc:Choice xmlns:am3d="http://schemas.microsoft.com/office/drawing/2017/model3d" Requires="am3d">
          <p:graphicFrame>
            <p:nvGraphicFramePr>
              <p:cNvPr id="4" name="3D Model 3" descr="Sphere">
                <a:extLst>
                  <a:ext uri="{FF2B5EF4-FFF2-40B4-BE49-F238E27FC236}">
                    <a16:creationId xmlns:a16="http://schemas.microsoft.com/office/drawing/2014/main" id="{2F7C9D1C-E733-CC5D-471E-5C1887431477}"/>
                  </a:ext>
                </a:extLst>
              </p:cNvPr>
              <p:cNvGraphicFramePr>
                <a:graphicFrameLocks noChangeAspect="1"/>
              </p:cNvGraphicFramePr>
              <p:nvPr>
                <p:extLst>
                  <p:ext uri="{D42A27DB-BD31-4B8C-83A1-F6EECF244321}">
                    <p14:modId xmlns:p14="http://schemas.microsoft.com/office/powerpoint/2010/main" val="2907363631"/>
                  </p:ext>
                </p:extLst>
              </p:nvPr>
            </p:nvGraphicFramePr>
            <p:xfrm>
              <a:off x="5571686" y="3354063"/>
              <a:ext cx="250131" cy="250131"/>
            </p:xfrm>
            <a:graphic>
              <a:graphicData uri="http://schemas.microsoft.com/office/drawing/2017/model3d">
                <am3d:model3d r:embed="rId3">
                  <am3d:spPr>
                    <a:xfrm>
                      <a:off x="0" y="0"/>
                      <a:ext cx="250131" cy="250131"/>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4"/>
                  </am3d:raster>
                  <am3d:objViewport viewportSz="3653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phere">
                <a:extLst>
                  <a:ext uri="{FF2B5EF4-FFF2-40B4-BE49-F238E27FC236}">
                    <a16:creationId xmlns:a16="http://schemas.microsoft.com/office/drawing/2014/main" id="{2F7C9D1C-E733-CC5D-471E-5C1887431477}"/>
                  </a:ext>
                </a:extLst>
              </p:cNvPr>
              <p:cNvPicPr>
                <a:picLocks noGrp="1" noRot="1" noChangeAspect="1" noMove="1" noResize="1" noEditPoints="1" noAdjustHandles="1" noChangeArrowheads="1" noChangeShapeType="1" noCrop="1"/>
              </p:cNvPicPr>
              <p:nvPr/>
            </p:nvPicPr>
            <p:blipFill>
              <a:blip r:embed="rId4"/>
              <a:stretch>
                <a:fillRect/>
              </a:stretch>
            </p:blipFill>
            <p:spPr>
              <a:xfrm>
                <a:off x="5571686" y="3354063"/>
                <a:ext cx="250131" cy="250131"/>
              </a:xfrm>
              <a:prstGeom prst="rect">
                <a:avLst/>
              </a:prstGeom>
            </p:spPr>
          </p:pic>
        </mc:Fallback>
      </mc:AlternateContent>
      <p:sp>
        <p:nvSpPr>
          <p:cNvPr id="6" name="Explosion: 14 Points 5">
            <a:extLst>
              <a:ext uri="{FF2B5EF4-FFF2-40B4-BE49-F238E27FC236}">
                <a16:creationId xmlns:a16="http://schemas.microsoft.com/office/drawing/2014/main" id="{8F82C19C-1480-0EDA-D70F-60A1D28799DE}"/>
              </a:ext>
            </a:extLst>
          </p:cNvPr>
          <p:cNvSpPr/>
          <p:nvPr/>
        </p:nvSpPr>
        <p:spPr>
          <a:xfrm>
            <a:off x="8217841" y="3317778"/>
            <a:ext cx="181821" cy="322703"/>
          </a:xfrm>
          <a:prstGeom prst="irregularSeal2">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8" name="3D Model 7" descr="Sphere">
                <a:extLst>
                  <a:ext uri="{FF2B5EF4-FFF2-40B4-BE49-F238E27FC236}">
                    <a16:creationId xmlns:a16="http://schemas.microsoft.com/office/drawing/2014/main" id="{3CDDF55D-30BC-93A9-C2C3-E06033B28616}"/>
                  </a:ext>
                </a:extLst>
              </p:cNvPr>
              <p:cNvGraphicFramePr>
                <a:graphicFrameLocks noChangeAspect="1"/>
              </p:cNvGraphicFramePr>
              <p:nvPr>
                <p:extLst>
                  <p:ext uri="{D42A27DB-BD31-4B8C-83A1-F6EECF244321}">
                    <p14:modId xmlns:p14="http://schemas.microsoft.com/office/powerpoint/2010/main" val="805850777"/>
                  </p:ext>
                </p:extLst>
              </p:nvPr>
            </p:nvGraphicFramePr>
            <p:xfrm>
              <a:off x="5570876" y="3675161"/>
              <a:ext cx="250130" cy="250130"/>
            </p:xfrm>
            <a:graphic>
              <a:graphicData uri="http://schemas.microsoft.com/office/drawing/2017/model3d">
                <am3d:model3d r:embed="rId3">
                  <am3d:spPr>
                    <a:xfrm>
                      <a:off x="0" y="0"/>
                      <a:ext cx="250130" cy="250130"/>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4"/>
                  </am3d:raster>
                  <am3d:objViewport viewportSz="3653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phere">
                <a:extLst>
                  <a:ext uri="{FF2B5EF4-FFF2-40B4-BE49-F238E27FC236}">
                    <a16:creationId xmlns:a16="http://schemas.microsoft.com/office/drawing/2014/main" id="{3CDDF55D-30BC-93A9-C2C3-E06033B28616}"/>
                  </a:ext>
                </a:extLst>
              </p:cNvPr>
              <p:cNvPicPr>
                <a:picLocks noGrp="1" noRot="1" noChangeAspect="1" noMove="1" noResize="1" noEditPoints="1" noAdjustHandles="1" noChangeArrowheads="1" noChangeShapeType="1" noCrop="1"/>
              </p:cNvPicPr>
              <p:nvPr/>
            </p:nvPicPr>
            <p:blipFill>
              <a:blip r:embed="rId4"/>
              <a:stretch>
                <a:fillRect/>
              </a:stretch>
            </p:blipFill>
            <p:spPr>
              <a:xfrm>
                <a:off x="5570876" y="3675161"/>
                <a:ext cx="250130" cy="250130"/>
              </a:xfrm>
              <a:prstGeom prst="rect">
                <a:avLst/>
              </a:prstGeom>
            </p:spPr>
          </p:pic>
        </mc:Fallback>
      </mc:AlternateContent>
      <p:sp>
        <p:nvSpPr>
          <p:cNvPr id="11" name="Explosion: 14 Points 10">
            <a:extLst>
              <a:ext uri="{FF2B5EF4-FFF2-40B4-BE49-F238E27FC236}">
                <a16:creationId xmlns:a16="http://schemas.microsoft.com/office/drawing/2014/main" id="{74B52094-76AB-F8CE-2C54-3A84FA98AB69}"/>
              </a:ext>
            </a:extLst>
          </p:cNvPr>
          <p:cNvSpPr/>
          <p:nvPr/>
        </p:nvSpPr>
        <p:spPr>
          <a:xfrm>
            <a:off x="3157498" y="3742292"/>
            <a:ext cx="181821" cy="322703"/>
          </a:xfrm>
          <a:prstGeom prst="irregularSeal2">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756C9E9-C5C4-5338-A25A-6A345FC93747}"/>
              </a:ext>
            </a:extLst>
          </p:cNvPr>
          <p:cNvSpPr txBox="1"/>
          <p:nvPr/>
        </p:nvSpPr>
        <p:spPr>
          <a:xfrm>
            <a:off x="9002486" y="2286001"/>
            <a:ext cx="4016828" cy="369332"/>
          </a:xfrm>
          <a:prstGeom prst="rect">
            <a:avLst/>
          </a:prstGeom>
          <a:noFill/>
        </p:spPr>
        <p:txBody>
          <a:bodyPr wrap="square" rtlCol="0">
            <a:spAutoFit/>
          </a:bodyPr>
          <a:lstStyle/>
          <a:p>
            <a:r>
              <a:rPr lang="en-US" dirty="0">
                <a:latin typeface="Amasis MT Pro Medium" panose="02040604050005020304" pitchFamily="18" charset="0"/>
              </a:rPr>
              <a:t>TYPE 0 : </a:t>
            </a:r>
            <a:r>
              <a:rPr lang="en-US" i="1" dirty="0">
                <a:solidFill>
                  <a:schemeClr val="accent5"/>
                </a:solidFill>
                <a:latin typeface="Amasis MT Pro Medium" panose="02040604050005020304" pitchFamily="18" charset="0"/>
              </a:rPr>
              <a:t>Direct Events</a:t>
            </a:r>
          </a:p>
        </p:txBody>
      </p:sp>
      <p:sp>
        <p:nvSpPr>
          <p:cNvPr id="21" name="TextBox 20">
            <a:extLst>
              <a:ext uri="{FF2B5EF4-FFF2-40B4-BE49-F238E27FC236}">
                <a16:creationId xmlns:a16="http://schemas.microsoft.com/office/drawing/2014/main" id="{3D2974BA-BD1D-68BD-3816-AA068BBFB5CC}"/>
              </a:ext>
            </a:extLst>
          </p:cNvPr>
          <p:cNvSpPr txBox="1"/>
          <p:nvPr/>
        </p:nvSpPr>
        <p:spPr>
          <a:xfrm>
            <a:off x="8858445" y="3557626"/>
            <a:ext cx="4016828" cy="369332"/>
          </a:xfrm>
          <a:prstGeom prst="rect">
            <a:avLst/>
          </a:prstGeom>
          <a:noFill/>
        </p:spPr>
        <p:txBody>
          <a:bodyPr wrap="square" rtlCol="0">
            <a:spAutoFit/>
          </a:bodyPr>
          <a:lstStyle/>
          <a:p>
            <a:r>
              <a:rPr lang="en-US" dirty="0">
                <a:latin typeface="Amasis MT Pro Medium" panose="02040604050005020304" pitchFamily="18" charset="0"/>
              </a:rPr>
              <a:t>TYPE 1 : </a:t>
            </a:r>
            <a:r>
              <a:rPr lang="en-US" i="1" dirty="0">
                <a:solidFill>
                  <a:schemeClr val="accent5"/>
                </a:solidFill>
                <a:latin typeface="Amasis MT Pro Medium" panose="02040604050005020304" pitchFamily="18" charset="0"/>
              </a:rPr>
              <a:t>Backscattered Events</a:t>
            </a:r>
          </a:p>
        </p:txBody>
      </p:sp>
      <p:sp>
        <p:nvSpPr>
          <p:cNvPr id="5" name="TextBox 4">
            <a:extLst>
              <a:ext uri="{FF2B5EF4-FFF2-40B4-BE49-F238E27FC236}">
                <a16:creationId xmlns:a16="http://schemas.microsoft.com/office/drawing/2014/main" id="{79CC2983-812C-7A40-84D0-BFA7CA2CD73B}"/>
              </a:ext>
            </a:extLst>
          </p:cNvPr>
          <p:cNvSpPr txBox="1"/>
          <p:nvPr/>
        </p:nvSpPr>
        <p:spPr>
          <a:xfrm>
            <a:off x="3489959" y="5643568"/>
            <a:ext cx="4908430" cy="261610"/>
          </a:xfrm>
          <a:prstGeom prst="rect">
            <a:avLst/>
          </a:prstGeom>
          <a:noFill/>
        </p:spPr>
        <p:txBody>
          <a:bodyPr wrap="square" rtlCol="0">
            <a:spAutoFit/>
          </a:bodyPr>
          <a:lstStyle/>
          <a:p>
            <a:r>
              <a:rPr lang="en-US" sz="1100" i="1" dirty="0"/>
              <a:t>Fig : Geant4 simulations representation for UCNA+ experiment </a:t>
            </a:r>
          </a:p>
        </p:txBody>
      </p:sp>
      <p:cxnSp>
        <p:nvCxnSpPr>
          <p:cNvPr id="7" name="Straight Connector 6">
            <a:extLst>
              <a:ext uri="{FF2B5EF4-FFF2-40B4-BE49-F238E27FC236}">
                <a16:creationId xmlns:a16="http://schemas.microsoft.com/office/drawing/2014/main" id="{8AB5F472-496C-6308-4740-4737514ADEA5}"/>
              </a:ext>
            </a:extLst>
          </p:cNvPr>
          <p:cNvCxnSpPr>
            <a:cxnSpLocks/>
          </p:cNvCxnSpPr>
          <p:nvPr/>
        </p:nvCxnSpPr>
        <p:spPr>
          <a:xfrm>
            <a:off x="5800169" y="3479129"/>
            <a:ext cx="2417672" cy="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4A4652FB-2D81-6A10-87CD-CE7F37DDC6CA}"/>
              </a:ext>
            </a:extLst>
          </p:cNvPr>
          <p:cNvCxnSpPr>
            <a:cxnSpLocks/>
          </p:cNvCxnSpPr>
          <p:nvPr/>
        </p:nvCxnSpPr>
        <p:spPr>
          <a:xfrm>
            <a:off x="5773033" y="3807788"/>
            <a:ext cx="2481687" cy="11185"/>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A84E6D08-41B0-37F2-05FA-6A51583C8EB6}"/>
              </a:ext>
            </a:extLst>
          </p:cNvPr>
          <p:cNvCxnSpPr>
            <a:cxnSpLocks/>
            <a:endCxn id="10" idx="2"/>
          </p:cNvCxnSpPr>
          <p:nvPr/>
        </p:nvCxnSpPr>
        <p:spPr>
          <a:xfrm>
            <a:off x="3249176" y="3981163"/>
            <a:ext cx="5103293" cy="7493"/>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3" name="Graphic 22" descr="Caret Right with solid fill">
            <a:extLst>
              <a:ext uri="{FF2B5EF4-FFF2-40B4-BE49-F238E27FC236}">
                <a16:creationId xmlns:a16="http://schemas.microsoft.com/office/drawing/2014/main" id="{A5FF4417-506B-2C92-E15F-A64F690EE7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88916" y="3251709"/>
            <a:ext cx="457200" cy="457200"/>
          </a:xfrm>
          <a:prstGeom prst="rect">
            <a:avLst/>
          </a:prstGeom>
        </p:spPr>
      </p:pic>
      <p:pic>
        <p:nvPicPr>
          <p:cNvPr id="25" name="Graphic 24" descr="Caret Right with solid fill">
            <a:extLst>
              <a:ext uri="{FF2B5EF4-FFF2-40B4-BE49-F238E27FC236}">
                <a16:creationId xmlns:a16="http://schemas.microsoft.com/office/drawing/2014/main" id="{F329C9AE-AC67-3DF5-20AD-DEE6B126DE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79365" y="3582546"/>
            <a:ext cx="457200" cy="457200"/>
          </a:xfrm>
          <a:prstGeom prst="rect">
            <a:avLst/>
          </a:prstGeom>
        </p:spPr>
      </p:pic>
      <p:pic>
        <p:nvPicPr>
          <p:cNvPr id="27" name="Graphic 26" descr="Caret Right with solid fill">
            <a:extLst>
              <a:ext uri="{FF2B5EF4-FFF2-40B4-BE49-F238E27FC236}">
                <a16:creationId xmlns:a16="http://schemas.microsoft.com/office/drawing/2014/main" id="{56648C90-DDA4-0862-3184-33150D8332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5119500" y="3800226"/>
            <a:ext cx="457200" cy="457200"/>
          </a:xfrm>
          <a:prstGeom prst="rect">
            <a:avLst/>
          </a:prstGeom>
        </p:spPr>
      </p:pic>
      <p:sp>
        <p:nvSpPr>
          <p:cNvPr id="10" name="Explosion: 14 Points 9">
            <a:extLst>
              <a:ext uri="{FF2B5EF4-FFF2-40B4-BE49-F238E27FC236}">
                <a16:creationId xmlns:a16="http://schemas.microsoft.com/office/drawing/2014/main" id="{FAB1BF00-3CC4-978F-4C15-49E8E6C9523F}"/>
              </a:ext>
            </a:extLst>
          </p:cNvPr>
          <p:cNvSpPr/>
          <p:nvPr/>
        </p:nvSpPr>
        <p:spPr>
          <a:xfrm>
            <a:off x="8254723" y="3707157"/>
            <a:ext cx="181821" cy="322703"/>
          </a:xfrm>
          <a:prstGeom prst="irregularSeal2">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A0BA0B3-A7C1-DC8C-BF1F-3B8F33400D2A}"/>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5</a:t>
            </a:r>
          </a:p>
        </p:txBody>
      </p:sp>
      <p:sp>
        <p:nvSpPr>
          <p:cNvPr id="20" name="TextBox 19">
            <a:extLst>
              <a:ext uri="{FF2B5EF4-FFF2-40B4-BE49-F238E27FC236}">
                <a16:creationId xmlns:a16="http://schemas.microsoft.com/office/drawing/2014/main" id="{722C261E-483B-267F-4981-4EB7F999ACE3}"/>
              </a:ext>
            </a:extLst>
          </p:cNvPr>
          <p:cNvSpPr txBox="1"/>
          <p:nvPr/>
        </p:nvSpPr>
        <p:spPr>
          <a:xfrm>
            <a:off x="7663543" y="4883187"/>
            <a:ext cx="1698171" cy="646331"/>
          </a:xfrm>
          <a:prstGeom prst="rect">
            <a:avLst/>
          </a:prstGeom>
          <a:noFill/>
        </p:spPr>
        <p:txBody>
          <a:bodyPr wrap="square">
            <a:spAutoFit/>
          </a:bodyPr>
          <a:lstStyle/>
          <a:p>
            <a:pPr algn="ctr"/>
            <a:r>
              <a:rPr lang="en-US" dirty="0"/>
              <a:t> Detector 1 </a:t>
            </a:r>
          </a:p>
          <a:p>
            <a:pPr algn="ctr"/>
            <a:r>
              <a:rPr lang="en-US" dirty="0"/>
              <a:t>(+z) </a:t>
            </a:r>
          </a:p>
        </p:txBody>
      </p:sp>
      <p:sp>
        <p:nvSpPr>
          <p:cNvPr id="22" name="TextBox 21">
            <a:extLst>
              <a:ext uri="{FF2B5EF4-FFF2-40B4-BE49-F238E27FC236}">
                <a16:creationId xmlns:a16="http://schemas.microsoft.com/office/drawing/2014/main" id="{4C09E40D-0248-C01F-D497-F9781B3449E9}"/>
              </a:ext>
            </a:extLst>
          </p:cNvPr>
          <p:cNvSpPr txBox="1"/>
          <p:nvPr/>
        </p:nvSpPr>
        <p:spPr>
          <a:xfrm>
            <a:off x="2203487" y="4745532"/>
            <a:ext cx="1698171" cy="646331"/>
          </a:xfrm>
          <a:prstGeom prst="rect">
            <a:avLst/>
          </a:prstGeom>
          <a:noFill/>
        </p:spPr>
        <p:txBody>
          <a:bodyPr wrap="square">
            <a:spAutoFit/>
          </a:bodyPr>
          <a:lstStyle/>
          <a:p>
            <a:pPr algn="ctr"/>
            <a:r>
              <a:rPr lang="en-US" dirty="0"/>
              <a:t> Detector 2 </a:t>
            </a:r>
          </a:p>
          <a:p>
            <a:pPr algn="ctr"/>
            <a:r>
              <a:rPr lang="en-US" dirty="0"/>
              <a:t>(-z) </a:t>
            </a:r>
          </a:p>
        </p:txBody>
      </p:sp>
      <p:sp>
        <p:nvSpPr>
          <p:cNvPr id="14" name="Title 2">
            <a:extLst>
              <a:ext uri="{FF2B5EF4-FFF2-40B4-BE49-F238E27FC236}">
                <a16:creationId xmlns:a16="http://schemas.microsoft.com/office/drawing/2014/main" id="{6756B4FF-8FB5-1988-8C2F-D25C986EE9B9}"/>
              </a:ext>
            </a:extLst>
          </p:cNvPr>
          <p:cNvSpPr txBox="1">
            <a:spLocks/>
          </p:cNvSpPr>
          <p:nvPr/>
        </p:nvSpPr>
        <p:spPr>
          <a:xfrm>
            <a:off x="-59221" y="40594"/>
            <a:ext cx="5534331"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1" kern="1200">
                <a:solidFill>
                  <a:schemeClr val="tx1"/>
                </a:solidFill>
                <a:latin typeface="Avenir Next Regular"/>
                <a:ea typeface="+mj-ea"/>
                <a:cs typeface="Avenir Next Regular"/>
              </a:defRPr>
            </a:lvl1pPr>
          </a:lstStyle>
          <a:p>
            <a:r>
              <a:rPr lang="en-US" dirty="0"/>
              <a:t>UCNA + Geant4  simulation</a:t>
            </a:r>
          </a:p>
        </p:txBody>
      </p:sp>
      <p:sp>
        <p:nvSpPr>
          <p:cNvPr id="15" name="TextBox 14">
            <a:extLst>
              <a:ext uri="{FF2B5EF4-FFF2-40B4-BE49-F238E27FC236}">
                <a16:creationId xmlns:a16="http://schemas.microsoft.com/office/drawing/2014/main" id="{00F134C9-5CCA-8209-79F1-1F4F7E93A00B}"/>
              </a:ext>
            </a:extLst>
          </p:cNvPr>
          <p:cNvSpPr txBox="1"/>
          <p:nvPr/>
        </p:nvSpPr>
        <p:spPr>
          <a:xfrm>
            <a:off x="463294" y="1183594"/>
            <a:ext cx="6053330" cy="369332"/>
          </a:xfrm>
          <a:prstGeom prst="rect">
            <a:avLst/>
          </a:prstGeom>
          <a:noFill/>
        </p:spPr>
        <p:txBody>
          <a:bodyPr wrap="square" rtlCol="0">
            <a:spAutoFit/>
          </a:bodyPr>
          <a:lstStyle/>
          <a:p>
            <a:r>
              <a:rPr lang="en-US" dirty="0"/>
              <a:t>Neutron spin aligned along +z direction in the simulations</a:t>
            </a:r>
          </a:p>
        </p:txBody>
      </p:sp>
    </p:spTree>
    <p:extLst>
      <p:ext uri="{BB962C8B-B14F-4D97-AF65-F5344CB8AC3E}">
        <p14:creationId xmlns:p14="http://schemas.microsoft.com/office/powerpoint/2010/main" val="1947504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DF7F53-4D31-5377-E222-30D9F3E96D54}"/>
              </a:ext>
            </a:extLst>
          </p:cNvPr>
          <p:cNvSpPr txBox="1">
            <a:spLocks/>
          </p:cNvSpPr>
          <p:nvPr/>
        </p:nvSpPr>
        <p:spPr>
          <a:xfrm>
            <a:off x="566057" y="2957883"/>
            <a:ext cx="12192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1" kern="1200">
                <a:solidFill>
                  <a:schemeClr val="tx1"/>
                </a:solidFill>
                <a:latin typeface="Avenir Next Regular"/>
                <a:ea typeface="+mj-ea"/>
                <a:cs typeface="Avenir Next Regular"/>
              </a:defRPr>
            </a:lvl1pPr>
          </a:lstStyle>
          <a:p>
            <a:pPr algn="l"/>
            <a:r>
              <a:rPr lang="en-US" sz="4800" dirty="0">
                <a:solidFill>
                  <a:schemeClr val="accent5">
                    <a:lumMod val="75000"/>
                  </a:schemeClr>
                </a:solidFill>
                <a:latin typeface="Avenir Next LT Pro" panose="020B0504020202020204" pitchFamily="34" charset="0"/>
              </a:rPr>
              <a:t>Detectors moved through magnetic field expansion</a:t>
            </a:r>
          </a:p>
        </p:txBody>
      </p:sp>
    </p:spTree>
    <p:extLst>
      <p:ext uri="{BB962C8B-B14F-4D97-AF65-F5344CB8AC3E}">
        <p14:creationId xmlns:p14="http://schemas.microsoft.com/office/powerpoint/2010/main" val="200789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7DF2EC-8ECA-47FF-9CCF-460000CF0565}"/>
              </a:ext>
            </a:extLst>
          </p:cNvPr>
          <p:cNvSpPr txBox="1"/>
          <p:nvPr/>
        </p:nvSpPr>
        <p:spPr>
          <a:xfrm>
            <a:off x="432456" y="6112704"/>
            <a:ext cx="647992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bg1"/>
                </a:solidFill>
              </a:rPr>
              <a:t>2                                                                                                                                                 Rashika Gupta</a:t>
            </a:r>
            <a:endParaRPr lang="en-US" sz="1100">
              <a:solidFill>
                <a:schemeClr val="bg1"/>
              </a:solidFill>
              <a:cs typeface="Times New Roman"/>
            </a:endParaRPr>
          </a:p>
        </p:txBody>
      </p:sp>
      <p:pic>
        <p:nvPicPr>
          <p:cNvPr id="6" name="Picture 5">
            <a:extLst>
              <a:ext uri="{FF2B5EF4-FFF2-40B4-BE49-F238E27FC236}">
                <a16:creationId xmlns:a16="http://schemas.microsoft.com/office/drawing/2014/main" id="{EBFCCAA8-57E1-591C-1A66-DA72FD726128}"/>
              </a:ext>
            </a:extLst>
          </p:cNvPr>
          <p:cNvPicPr>
            <a:picLocks noChangeAspect="1"/>
          </p:cNvPicPr>
          <p:nvPr/>
        </p:nvPicPr>
        <p:blipFill>
          <a:blip r:embed="rId3"/>
          <a:stretch>
            <a:fillRect/>
          </a:stretch>
        </p:blipFill>
        <p:spPr>
          <a:xfrm>
            <a:off x="1829648" y="1032331"/>
            <a:ext cx="9033951" cy="4769139"/>
          </a:xfrm>
          <a:prstGeom prst="rect">
            <a:avLst/>
          </a:prstGeom>
        </p:spPr>
      </p:pic>
      <p:pic>
        <p:nvPicPr>
          <p:cNvPr id="8" name="Picture 7">
            <a:extLst>
              <a:ext uri="{FF2B5EF4-FFF2-40B4-BE49-F238E27FC236}">
                <a16:creationId xmlns:a16="http://schemas.microsoft.com/office/drawing/2014/main" id="{84E707F8-EF2F-F91D-FFC4-2E4F30EE06DC}"/>
              </a:ext>
            </a:extLst>
          </p:cNvPr>
          <p:cNvPicPr>
            <a:picLocks noChangeAspect="1"/>
          </p:cNvPicPr>
          <p:nvPr/>
        </p:nvPicPr>
        <p:blipFill rotWithShape="1">
          <a:blip r:embed="rId4"/>
          <a:srcRect t="24389"/>
          <a:stretch/>
        </p:blipFill>
        <p:spPr>
          <a:xfrm>
            <a:off x="1829647" y="995439"/>
            <a:ext cx="9033951" cy="4772064"/>
          </a:xfrm>
          <a:prstGeom prst="rect">
            <a:avLst/>
          </a:prstGeom>
        </p:spPr>
      </p:pic>
      <p:pic>
        <p:nvPicPr>
          <p:cNvPr id="11" name="Picture 10">
            <a:extLst>
              <a:ext uri="{FF2B5EF4-FFF2-40B4-BE49-F238E27FC236}">
                <a16:creationId xmlns:a16="http://schemas.microsoft.com/office/drawing/2014/main" id="{F740F89A-2C67-8A68-6967-8F2EA97F514F}"/>
              </a:ext>
            </a:extLst>
          </p:cNvPr>
          <p:cNvPicPr>
            <a:picLocks noChangeAspect="1"/>
          </p:cNvPicPr>
          <p:nvPr/>
        </p:nvPicPr>
        <p:blipFill>
          <a:blip r:embed="rId5"/>
          <a:stretch>
            <a:fillRect/>
          </a:stretch>
        </p:blipFill>
        <p:spPr>
          <a:xfrm>
            <a:off x="1708644" y="1056530"/>
            <a:ext cx="9154954" cy="4776861"/>
          </a:xfrm>
          <a:prstGeom prst="rect">
            <a:avLst/>
          </a:prstGeom>
        </p:spPr>
      </p:pic>
      <p:sp>
        <p:nvSpPr>
          <p:cNvPr id="4" name="Rectangle 3">
            <a:extLst>
              <a:ext uri="{FF2B5EF4-FFF2-40B4-BE49-F238E27FC236}">
                <a16:creationId xmlns:a16="http://schemas.microsoft.com/office/drawing/2014/main" id="{2DB0346D-18E7-DBA7-4334-C5A291978660}"/>
              </a:ext>
            </a:extLst>
          </p:cNvPr>
          <p:cNvSpPr/>
          <p:nvPr/>
        </p:nvSpPr>
        <p:spPr>
          <a:xfrm>
            <a:off x="9375227" y="3563007"/>
            <a:ext cx="766407" cy="28377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rial Black" panose="020B0A04020102020204" pitchFamily="34" charset="0"/>
                <a:cs typeface="Aharoni" panose="02010803020104030203" pitchFamily="2" charset="-79"/>
              </a:rPr>
              <a:t>B = 0.9T</a:t>
            </a:r>
          </a:p>
        </p:txBody>
      </p:sp>
      <p:sp>
        <p:nvSpPr>
          <p:cNvPr id="5" name="TextBox 4">
            <a:extLst>
              <a:ext uri="{FF2B5EF4-FFF2-40B4-BE49-F238E27FC236}">
                <a16:creationId xmlns:a16="http://schemas.microsoft.com/office/drawing/2014/main" id="{064F941E-C823-FF46-6E13-57D77229DF84}"/>
              </a:ext>
            </a:extLst>
          </p:cNvPr>
          <p:cNvSpPr txBox="1"/>
          <p:nvPr/>
        </p:nvSpPr>
        <p:spPr>
          <a:xfrm>
            <a:off x="4232081" y="5809192"/>
            <a:ext cx="4908430" cy="276999"/>
          </a:xfrm>
          <a:prstGeom prst="rect">
            <a:avLst/>
          </a:prstGeom>
          <a:noFill/>
        </p:spPr>
        <p:txBody>
          <a:bodyPr wrap="square" rtlCol="0">
            <a:spAutoFit/>
          </a:bodyPr>
          <a:lstStyle/>
          <a:p>
            <a:r>
              <a:rPr lang="en-US" sz="1200" i="1" dirty="0"/>
              <a:t>Fig : Geant4 simulations representation for UCNA+ experiment </a:t>
            </a:r>
          </a:p>
        </p:txBody>
      </p:sp>
      <p:sp>
        <p:nvSpPr>
          <p:cNvPr id="7" name="TextBox 6">
            <a:extLst>
              <a:ext uri="{FF2B5EF4-FFF2-40B4-BE49-F238E27FC236}">
                <a16:creationId xmlns:a16="http://schemas.microsoft.com/office/drawing/2014/main" id="{CD97F708-D95A-4780-BFE3-726FAA497740}"/>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6</a:t>
            </a:r>
          </a:p>
        </p:txBody>
      </p:sp>
    </p:spTree>
    <p:extLst>
      <p:ext uri="{BB962C8B-B14F-4D97-AF65-F5344CB8AC3E}">
        <p14:creationId xmlns:p14="http://schemas.microsoft.com/office/powerpoint/2010/main" val="2881505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7DF2EC-8ECA-47FF-9CCF-460000CF0565}"/>
              </a:ext>
            </a:extLst>
          </p:cNvPr>
          <p:cNvSpPr txBox="1"/>
          <p:nvPr/>
        </p:nvSpPr>
        <p:spPr>
          <a:xfrm>
            <a:off x="432456" y="6112704"/>
            <a:ext cx="647992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bg1"/>
                </a:solidFill>
              </a:rPr>
              <a:t>2                                                                                                                                                 Rashika Gupta</a:t>
            </a:r>
            <a:endParaRPr lang="en-US" sz="1100">
              <a:solidFill>
                <a:schemeClr val="bg1"/>
              </a:solidFill>
              <a:cs typeface="Times New Roman"/>
            </a:endParaRPr>
          </a:p>
        </p:txBody>
      </p:sp>
      <p:pic>
        <p:nvPicPr>
          <p:cNvPr id="6" name="Picture 5">
            <a:extLst>
              <a:ext uri="{FF2B5EF4-FFF2-40B4-BE49-F238E27FC236}">
                <a16:creationId xmlns:a16="http://schemas.microsoft.com/office/drawing/2014/main" id="{EBFCCAA8-57E1-591C-1A66-DA72FD726128}"/>
              </a:ext>
            </a:extLst>
          </p:cNvPr>
          <p:cNvPicPr>
            <a:picLocks noChangeAspect="1"/>
          </p:cNvPicPr>
          <p:nvPr/>
        </p:nvPicPr>
        <p:blipFill>
          <a:blip r:embed="rId3"/>
          <a:stretch>
            <a:fillRect/>
          </a:stretch>
        </p:blipFill>
        <p:spPr>
          <a:xfrm>
            <a:off x="1829648" y="1032331"/>
            <a:ext cx="9033951" cy="4769139"/>
          </a:xfrm>
          <a:prstGeom prst="rect">
            <a:avLst/>
          </a:prstGeom>
        </p:spPr>
      </p:pic>
      <p:pic>
        <p:nvPicPr>
          <p:cNvPr id="8" name="Picture 7">
            <a:extLst>
              <a:ext uri="{FF2B5EF4-FFF2-40B4-BE49-F238E27FC236}">
                <a16:creationId xmlns:a16="http://schemas.microsoft.com/office/drawing/2014/main" id="{84E707F8-EF2F-F91D-FFC4-2E4F30EE06DC}"/>
              </a:ext>
            </a:extLst>
          </p:cNvPr>
          <p:cNvPicPr>
            <a:picLocks noChangeAspect="1"/>
          </p:cNvPicPr>
          <p:nvPr/>
        </p:nvPicPr>
        <p:blipFill rotWithShape="1">
          <a:blip r:embed="rId4"/>
          <a:srcRect t="24389"/>
          <a:stretch/>
        </p:blipFill>
        <p:spPr>
          <a:xfrm>
            <a:off x="1829647" y="995439"/>
            <a:ext cx="9033951" cy="4772064"/>
          </a:xfrm>
          <a:prstGeom prst="rect">
            <a:avLst/>
          </a:prstGeom>
        </p:spPr>
      </p:pic>
      <p:sp>
        <p:nvSpPr>
          <p:cNvPr id="4" name="Rectangle 3">
            <a:extLst>
              <a:ext uri="{FF2B5EF4-FFF2-40B4-BE49-F238E27FC236}">
                <a16:creationId xmlns:a16="http://schemas.microsoft.com/office/drawing/2014/main" id="{8445F66B-D96B-7AAA-A4C0-37BD00AEA89F}"/>
              </a:ext>
            </a:extLst>
          </p:cNvPr>
          <p:cNvSpPr/>
          <p:nvPr/>
        </p:nvSpPr>
        <p:spPr>
          <a:xfrm>
            <a:off x="9375227" y="3563007"/>
            <a:ext cx="766407" cy="28377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rial Black" panose="020B0A04020102020204" pitchFamily="34" charset="0"/>
                <a:cs typeface="Aharoni" panose="02010803020104030203" pitchFamily="2" charset="-79"/>
              </a:rPr>
              <a:t>B = 0.7T</a:t>
            </a:r>
          </a:p>
        </p:txBody>
      </p:sp>
      <p:sp>
        <p:nvSpPr>
          <p:cNvPr id="7" name="TextBox 6">
            <a:extLst>
              <a:ext uri="{FF2B5EF4-FFF2-40B4-BE49-F238E27FC236}">
                <a16:creationId xmlns:a16="http://schemas.microsoft.com/office/drawing/2014/main" id="{02B2C685-5518-67B4-AEC5-3433EDE34951}"/>
              </a:ext>
            </a:extLst>
          </p:cNvPr>
          <p:cNvSpPr txBox="1"/>
          <p:nvPr/>
        </p:nvSpPr>
        <p:spPr>
          <a:xfrm>
            <a:off x="4232081" y="5809192"/>
            <a:ext cx="4908430" cy="276999"/>
          </a:xfrm>
          <a:prstGeom prst="rect">
            <a:avLst/>
          </a:prstGeom>
          <a:noFill/>
        </p:spPr>
        <p:txBody>
          <a:bodyPr wrap="square" rtlCol="0">
            <a:spAutoFit/>
          </a:bodyPr>
          <a:lstStyle/>
          <a:p>
            <a:r>
              <a:rPr lang="en-US" sz="1200" i="1" dirty="0"/>
              <a:t>Fig : Geant4 simulations representation for UCNA+ experiment </a:t>
            </a:r>
          </a:p>
        </p:txBody>
      </p:sp>
      <p:sp>
        <p:nvSpPr>
          <p:cNvPr id="9" name="TextBox 8">
            <a:extLst>
              <a:ext uri="{FF2B5EF4-FFF2-40B4-BE49-F238E27FC236}">
                <a16:creationId xmlns:a16="http://schemas.microsoft.com/office/drawing/2014/main" id="{FCDC3392-2952-4C70-6B8F-6B42126962BA}"/>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6</a:t>
            </a:r>
          </a:p>
        </p:txBody>
      </p:sp>
    </p:spTree>
    <p:extLst>
      <p:ext uri="{BB962C8B-B14F-4D97-AF65-F5344CB8AC3E}">
        <p14:creationId xmlns:p14="http://schemas.microsoft.com/office/powerpoint/2010/main" val="2671018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7DF2EC-8ECA-47FF-9CCF-460000CF0565}"/>
              </a:ext>
            </a:extLst>
          </p:cNvPr>
          <p:cNvSpPr txBox="1"/>
          <p:nvPr/>
        </p:nvSpPr>
        <p:spPr>
          <a:xfrm>
            <a:off x="432456" y="6112704"/>
            <a:ext cx="647992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bg1"/>
                </a:solidFill>
              </a:rPr>
              <a:t>2                                                                                                                                                 Rashika Gupta</a:t>
            </a:r>
            <a:endParaRPr lang="en-US" sz="1100">
              <a:solidFill>
                <a:schemeClr val="bg1"/>
              </a:solidFill>
              <a:cs typeface="Times New Roman"/>
            </a:endParaRPr>
          </a:p>
        </p:txBody>
      </p:sp>
      <p:pic>
        <p:nvPicPr>
          <p:cNvPr id="6" name="Picture 5">
            <a:extLst>
              <a:ext uri="{FF2B5EF4-FFF2-40B4-BE49-F238E27FC236}">
                <a16:creationId xmlns:a16="http://schemas.microsoft.com/office/drawing/2014/main" id="{EBFCCAA8-57E1-591C-1A66-DA72FD726128}"/>
              </a:ext>
            </a:extLst>
          </p:cNvPr>
          <p:cNvPicPr>
            <a:picLocks noChangeAspect="1"/>
          </p:cNvPicPr>
          <p:nvPr/>
        </p:nvPicPr>
        <p:blipFill>
          <a:blip r:embed="rId3"/>
          <a:stretch>
            <a:fillRect/>
          </a:stretch>
        </p:blipFill>
        <p:spPr>
          <a:xfrm>
            <a:off x="1829648" y="1032331"/>
            <a:ext cx="9033951" cy="4769139"/>
          </a:xfrm>
          <a:prstGeom prst="rect">
            <a:avLst/>
          </a:prstGeom>
        </p:spPr>
      </p:pic>
      <p:sp>
        <p:nvSpPr>
          <p:cNvPr id="5" name="TextBox 4">
            <a:extLst>
              <a:ext uri="{FF2B5EF4-FFF2-40B4-BE49-F238E27FC236}">
                <a16:creationId xmlns:a16="http://schemas.microsoft.com/office/drawing/2014/main" id="{E382CEBA-BB36-D1A3-0359-EAF1C3E31F58}"/>
              </a:ext>
            </a:extLst>
          </p:cNvPr>
          <p:cNvSpPr txBox="1"/>
          <p:nvPr/>
        </p:nvSpPr>
        <p:spPr>
          <a:xfrm>
            <a:off x="4232081" y="5809192"/>
            <a:ext cx="4908430" cy="276999"/>
          </a:xfrm>
          <a:prstGeom prst="rect">
            <a:avLst/>
          </a:prstGeom>
          <a:noFill/>
        </p:spPr>
        <p:txBody>
          <a:bodyPr wrap="square" rtlCol="0">
            <a:spAutoFit/>
          </a:bodyPr>
          <a:lstStyle/>
          <a:p>
            <a:r>
              <a:rPr lang="en-US" sz="1200" i="1" dirty="0"/>
              <a:t>Fig : Geant4 simulations representation for UCNA+ experiment </a:t>
            </a:r>
          </a:p>
        </p:txBody>
      </p:sp>
      <p:sp>
        <p:nvSpPr>
          <p:cNvPr id="7" name="TextBox 6">
            <a:extLst>
              <a:ext uri="{FF2B5EF4-FFF2-40B4-BE49-F238E27FC236}">
                <a16:creationId xmlns:a16="http://schemas.microsoft.com/office/drawing/2014/main" id="{38181518-6359-C11C-E0DA-CFE58AEEED8C}"/>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6</a:t>
            </a:r>
          </a:p>
        </p:txBody>
      </p:sp>
    </p:spTree>
    <p:extLst>
      <p:ext uri="{BB962C8B-B14F-4D97-AF65-F5344CB8AC3E}">
        <p14:creationId xmlns:p14="http://schemas.microsoft.com/office/powerpoint/2010/main" val="190593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Chart, histogram&#10;&#10;Description automatically generated">
            <a:extLst>
              <a:ext uri="{FF2B5EF4-FFF2-40B4-BE49-F238E27FC236}">
                <a16:creationId xmlns:a16="http://schemas.microsoft.com/office/drawing/2014/main" id="{76BD9B4B-75D0-C7EA-D889-A29746A0111B}"/>
              </a:ext>
            </a:extLst>
          </p:cNvPr>
          <p:cNvPicPr>
            <a:picLocks noGrp="1" noChangeAspect="1"/>
          </p:cNvPicPr>
          <p:nvPr>
            <p:ph idx="4294967295"/>
          </p:nvPr>
        </p:nvPicPr>
        <p:blipFill rotWithShape="1">
          <a:blip r:embed="rId5">
            <a:extLst>
              <a:ext uri="{28A0092B-C50C-407E-A947-70E740481C1C}">
                <a14:useLocalDpi xmlns:a14="http://schemas.microsoft.com/office/drawing/2010/main" val="0"/>
              </a:ext>
            </a:extLst>
          </a:blip>
          <a:srcRect t="3929" r="8929"/>
          <a:stretch/>
        </p:blipFill>
        <p:spPr>
          <a:xfrm>
            <a:off x="6109055" y="1058244"/>
            <a:ext cx="6096000" cy="4822825"/>
          </a:xfrm>
        </p:spPr>
      </p:pic>
      <p:pic>
        <p:nvPicPr>
          <p:cNvPr id="6" name="Picture 5" descr="Chart, line chart&#10;&#10;Description automatically generated">
            <a:extLst>
              <a:ext uri="{FF2B5EF4-FFF2-40B4-BE49-F238E27FC236}">
                <a16:creationId xmlns:a16="http://schemas.microsoft.com/office/drawing/2014/main" id="{51FCD1AF-3835-04D7-3B8E-9DF4E027F3E0}"/>
              </a:ext>
            </a:extLst>
          </p:cNvPr>
          <p:cNvPicPr>
            <a:picLocks noChangeAspect="1"/>
          </p:cNvPicPr>
          <p:nvPr/>
        </p:nvPicPr>
        <p:blipFill rotWithShape="1">
          <a:blip r:embed="rId6">
            <a:extLst>
              <a:ext uri="{28A0092B-C50C-407E-A947-70E740481C1C}">
                <a14:useLocalDpi xmlns:a14="http://schemas.microsoft.com/office/drawing/2010/main" val="0"/>
              </a:ext>
            </a:extLst>
          </a:blip>
          <a:srcRect t="5208" r="9466"/>
          <a:stretch/>
        </p:blipFill>
        <p:spPr>
          <a:xfrm>
            <a:off x="0" y="1002515"/>
            <a:ext cx="6109055" cy="4797241"/>
          </a:xfrm>
          <a:prstGeom prst="rect">
            <a:avLst/>
          </a:prstGeom>
        </p:spPr>
      </p:pic>
      <p:sp>
        <p:nvSpPr>
          <p:cNvPr id="2" name="TextBox 1">
            <a:extLst>
              <a:ext uri="{FF2B5EF4-FFF2-40B4-BE49-F238E27FC236}">
                <a16:creationId xmlns:a16="http://schemas.microsoft.com/office/drawing/2014/main" id="{926253A8-D1B7-AC90-2360-C5FF59F694AE}"/>
              </a:ext>
            </a:extLst>
          </p:cNvPr>
          <p:cNvSpPr txBox="1"/>
          <p:nvPr/>
        </p:nvSpPr>
        <p:spPr>
          <a:xfrm>
            <a:off x="824946" y="5899800"/>
            <a:ext cx="10396331" cy="461665"/>
          </a:xfrm>
          <a:prstGeom prst="rect">
            <a:avLst/>
          </a:prstGeom>
          <a:noFill/>
        </p:spPr>
        <p:txBody>
          <a:bodyPr wrap="square" rtlCol="0">
            <a:spAutoFit/>
          </a:bodyPr>
          <a:lstStyle/>
          <a:p>
            <a:pPr algn="ctr"/>
            <a:r>
              <a:rPr lang="en-US" sz="1200" i="1" dirty="0"/>
              <a:t>Fig : Comparison of Type 0 and Type 1 events for neutron beta decay in the UCNA+ Geant4 setup. The different spectra corresponds to energy deposited in the detector when moved through field expansion region  </a:t>
            </a:r>
          </a:p>
        </p:txBody>
      </p:sp>
      <p:sp>
        <p:nvSpPr>
          <p:cNvPr id="5" name="TextBox 4">
            <a:extLst>
              <a:ext uri="{FF2B5EF4-FFF2-40B4-BE49-F238E27FC236}">
                <a16:creationId xmlns:a16="http://schemas.microsoft.com/office/drawing/2014/main" id="{674BF488-AA11-7960-5AB6-507D6B279B2E}"/>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7</a:t>
            </a:r>
          </a:p>
        </p:txBody>
      </p:sp>
      <p:sp>
        <p:nvSpPr>
          <p:cNvPr id="7" name="TextBox 6">
            <a:extLst>
              <a:ext uri="{FF2B5EF4-FFF2-40B4-BE49-F238E27FC236}">
                <a16:creationId xmlns:a16="http://schemas.microsoft.com/office/drawing/2014/main" id="{718165EA-8471-1A2F-DA51-4F6EB49B06C1}"/>
              </a:ext>
            </a:extLst>
          </p:cNvPr>
          <p:cNvSpPr txBox="1"/>
          <p:nvPr/>
        </p:nvSpPr>
        <p:spPr>
          <a:xfrm>
            <a:off x="259772" y="216476"/>
            <a:ext cx="43208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5">
                    <a:lumMod val="75000"/>
                  </a:schemeClr>
                </a:solidFill>
                <a:latin typeface="Amasis MT Pro Medium"/>
                <a:cs typeface="Times New Roman"/>
              </a:rPr>
              <a:t>Reconstructed neutron beta spectra </a:t>
            </a:r>
            <a:endParaRPr lang="en-US" dirty="0">
              <a:solidFill>
                <a:schemeClr val="accent5">
                  <a:lumMod val="75000"/>
                </a:schemeClr>
              </a:solidFill>
              <a:latin typeface="Amasis MT Pro Medium"/>
            </a:endParaRPr>
          </a:p>
        </p:txBody>
      </p:sp>
      <p:pic>
        <p:nvPicPr>
          <p:cNvPr id="8" name="Video 3">
            <a:hlinkClick r:id="" action="ppaction://media"/>
            <a:extLst>
              <a:ext uri="{FF2B5EF4-FFF2-40B4-BE49-F238E27FC236}">
                <a16:creationId xmlns:a16="http://schemas.microsoft.com/office/drawing/2014/main" id="{9ED0B525-1C14-8205-0186-81160BB9644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231929" y="0"/>
            <a:ext cx="2960071" cy="843635"/>
          </a:xfrm>
          <a:prstGeom prst="rect">
            <a:avLst/>
          </a:prstGeom>
        </p:spPr>
      </p:pic>
    </p:spTree>
    <p:extLst>
      <p:ext uri="{BB962C8B-B14F-4D97-AF65-F5344CB8AC3E}">
        <p14:creationId xmlns:p14="http://schemas.microsoft.com/office/powerpoint/2010/main" val="277678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descr="Chart, scatter chart&#10;&#10;Description automatically generated">
            <a:extLst>
              <a:ext uri="{FF2B5EF4-FFF2-40B4-BE49-F238E27FC236}">
                <a16:creationId xmlns:a16="http://schemas.microsoft.com/office/drawing/2014/main" id="{C2815A5D-8D5C-3992-9493-440D4E9F6479}"/>
              </a:ext>
            </a:extLst>
          </p:cNvPr>
          <p:cNvPicPr>
            <a:picLocks noChangeAspect="1"/>
          </p:cNvPicPr>
          <p:nvPr/>
        </p:nvPicPr>
        <p:blipFill rotWithShape="1">
          <a:blip r:embed="rId5">
            <a:extLst>
              <a:ext uri="{28A0092B-C50C-407E-A947-70E740481C1C}">
                <a14:useLocalDpi xmlns:a14="http://schemas.microsoft.com/office/drawing/2010/main" val="0"/>
              </a:ext>
            </a:extLst>
          </a:blip>
          <a:srcRect l="1996" t="5357" r="8272"/>
          <a:stretch/>
        </p:blipFill>
        <p:spPr>
          <a:xfrm>
            <a:off x="0" y="1170799"/>
            <a:ext cx="5942012" cy="4700397"/>
          </a:xfrm>
          <a:prstGeom prst="rect">
            <a:avLst/>
          </a:prstGeom>
        </p:spPr>
      </p:pic>
      <p:sp>
        <p:nvSpPr>
          <p:cNvPr id="2" name="TextBox 1">
            <a:extLst>
              <a:ext uri="{FF2B5EF4-FFF2-40B4-BE49-F238E27FC236}">
                <a16:creationId xmlns:a16="http://schemas.microsoft.com/office/drawing/2014/main" id="{BBE6B9DC-D315-56A3-1B2B-57A4B709F59F}"/>
              </a:ext>
            </a:extLst>
          </p:cNvPr>
          <p:cNvSpPr txBox="1"/>
          <p:nvPr/>
        </p:nvSpPr>
        <p:spPr>
          <a:xfrm>
            <a:off x="897834" y="5936615"/>
            <a:ext cx="10396331" cy="276999"/>
          </a:xfrm>
          <a:prstGeom prst="rect">
            <a:avLst/>
          </a:prstGeom>
          <a:noFill/>
        </p:spPr>
        <p:txBody>
          <a:bodyPr wrap="square" rtlCol="0">
            <a:spAutoFit/>
          </a:bodyPr>
          <a:lstStyle/>
          <a:p>
            <a:pPr algn="ctr"/>
            <a:r>
              <a:rPr lang="en-US" sz="1200" i="1" dirty="0"/>
              <a:t>Fig : Comparison of  fraction of Type 0 and Type 1 events for neutron beta decay in the UCNA+ Geant4 setup when detector is moved through different field region.</a:t>
            </a:r>
          </a:p>
        </p:txBody>
      </p:sp>
      <p:sp>
        <p:nvSpPr>
          <p:cNvPr id="4" name="TextBox 3">
            <a:extLst>
              <a:ext uri="{FF2B5EF4-FFF2-40B4-BE49-F238E27FC236}">
                <a16:creationId xmlns:a16="http://schemas.microsoft.com/office/drawing/2014/main" id="{95843293-E835-94A6-7E25-30494A630A3E}"/>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8</a:t>
            </a:r>
          </a:p>
        </p:txBody>
      </p:sp>
      <p:sp>
        <p:nvSpPr>
          <p:cNvPr id="7" name="TextBox 6">
            <a:extLst>
              <a:ext uri="{FF2B5EF4-FFF2-40B4-BE49-F238E27FC236}">
                <a16:creationId xmlns:a16="http://schemas.microsoft.com/office/drawing/2014/main" id="{2C38A0D7-04D9-E076-58F9-D1B24184C41B}"/>
              </a:ext>
            </a:extLst>
          </p:cNvPr>
          <p:cNvSpPr txBox="1"/>
          <p:nvPr/>
        </p:nvSpPr>
        <p:spPr>
          <a:xfrm>
            <a:off x="346981" y="275054"/>
            <a:ext cx="67540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5">
                    <a:lumMod val="75000"/>
                  </a:schemeClr>
                </a:solidFill>
                <a:latin typeface="Amasis MT Pro Medium"/>
                <a:cs typeface="Times New Roman"/>
              </a:rPr>
              <a:t>Change in fraction of Type 0 events </a:t>
            </a:r>
            <a:endParaRPr lang="en-US" dirty="0">
              <a:solidFill>
                <a:schemeClr val="accent5">
                  <a:lumMod val="75000"/>
                </a:schemeClr>
              </a:solidFill>
              <a:latin typeface="Amasis MT Pro Medium"/>
            </a:endParaRPr>
          </a:p>
        </p:txBody>
      </p:sp>
      <p:sp>
        <p:nvSpPr>
          <p:cNvPr id="6" name="TextBox 5">
            <a:extLst>
              <a:ext uri="{FF2B5EF4-FFF2-40B4-BE49-F238E27FC236}">
                <a16:creationId xmlns:a16="http://schemas.microsoft.com/office/drawing/2014/main" id="{88934E2B-5D46-8566-FAA4-28B8A0441244}"/>
              </a:ext>
            </a:extLst>
          </p:cNvPr>
          <p:cNvSpPr txBox="1"/>
          <p:nvPr/>
        </p:nvSpPr>
        <p:spPr>
          <a:xfrm>
            <a:off x="1262743" y="674241"/>
            <a:ext cx="5138057" cy="369332"/>
          </a:xfrm>
          <a:prstGeom prst="rect">
            <a:avLst/>
          </a:prstGeom>
          <a:noFill/>
        </p:spPr>
        <p:txBody>
          <a:bodyPr wrap="square" rtlCol="0">
            <a:spAutoFit/>
          </a:bodyPr>
          <a:lstStyle/>
          <a:p>
            <a:r>
              <a:rPr lang="en-US" dirty="0"/>
              <a:t>maximum when detector is placed at </a:t>
            </a:r>
            <a:r>
              <a:rPr lang="en-US" dirty="0" err="1"/>
              <a:t>B</a:t>
            </a:r>
            <a:r>
              <a:rPr lang="en-US" baseline="-25000" dirty="0" err="1"/>
              <a:t>z</a:t>
            </a:r>
            <a:r>
              <a:rPr lang="en-US" dirty="0"/>
              <a:t> = 0.6 T</a:t>
            </a:r>
          </a:p>
        </p:txBody>
      </p:sp>
      <p:pic>
        <p:nvPicPr>
          <p:cNvPr id="5" name="Video 3">
            <a:hlinkClick r:id="" action="ppaction://media"/>
            <a:extLst>
              <a:ext uri="{FF2B5EF4-FFF2-40B4-BE49-F238E27FC236}">
                <a16:creationId xmlns:a16="http://schemas.microsoft.com/office/drawing/2014/main" id="{2941DEEE-526F-75FD-AC20-2C33D9D0F6D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448800" y="0"/>
            <a:ext cx="2743200" cy="781826"/>
          </a:xfrm>
          <a:prstGeom prst="rect">
            <a:avLst/>
          </a:prstGeom>
        </p:spPr>
      </p:pic>
    </p:spTree>
    <p:extLst>
      <p:ext uri="{BB962C8B-B14F-4D97-AF65-F5344CB8AC3E}">
        <p14:creationId xmlns:p14="http://schemas.microsoft.com/office/powerpoint/2010/main" val="228151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1895B-9C0C-44AC-3EDC-21621CD881A5}"/>
              </a:ext>
            </a:extLst>
          </p:cNvPr>
          <p:cNvSpPr>
            <a:spLocks noGrp="1"/>
          </p:cNvSpPr>
          <p:nvPr>
            <p:ph type="title"/>
          </p:nvPr>
        </p:nvSpPr>
        <p:spPr>
          <a:xfrm>
            <a:off x="2557339" y="313827"/>
            <a:ext cx="9025061" cy="1143000"/>
          </a:xfrm>
        </p:spPr>
        <p:txBody>
          <a:bodyPr/>
          <a:lstStyle/>
          <a:p>
            <a:r>
              <a:rPr lang="en-US" dirty="0"/>
              <a:t>OUTLINE</a:t>
            </a:r>
          </a:p>
        </p:txBody>
      </p:sp>
      <p:sp>
        <p:nvSpPr>
          <p:cNvPr id="3" name="Content Placeholder 2">
            <a:extLst>
              <a:ext uri="{FF2B5EF4-FFF2-40B4-BE49-F238E27FC236}">
                <a16:creationId xmlns:a16="http://schemas.microsoft.com/office/drawing/2014/main" id="{52800CB4-6BE4-FBB5-20B9-AFB01955150B}"/>
              </a:ext>
            </a:extLst>
          </p:cNvPr>
          <p:cNvSpPr txBox="1">
            <a:spLocks/>
          </p:cNvSpPr>
          <p:nvPr/>
        </p:nvSpPr>
        <p:spPr>
          <a:xfrm>
            <a:off x="2557339" y="1880437"/>
            <a:ext cx="10515600" cy="4351338"/>
          </a:xfrm>
          <a:prstGeom prst="rect">
            <a:avLst/>
          </a:prstGeom>
        </p:spPr>
        <p:txBody>
          <a:bodyPr lIns="91440" tIns="45720" rIns="91440" bIns="45720" anchor="t"/>
          <a:lstStyle>
            <a:lvl1pPr marL="342900" indent="-342900" algn="l" defTabSz="457200" rtl="0" eaLnBrk="1" latinLnBrk="0" hangingPunct="1">
              <a:spcBef>
                <a:spcPct val="20000"/>
              </a:spcBef>
              <a:buFont typeface="Arial"/>
              <a:buChar char="•"/>
              <a:defRPr sz="3200" b="0" i="0" kern="1200">
                <a:solidFill>
                  <a:schemeClr val="tx1"/>
                </a:solidFill>
                <a:latin typeface="Mercury Display"/>
                <a:ea typeface="+mn-ea"/>
                <a:cs typeface="Mercury Display"/>
              </a:defRPr>
            </a:lvl1pPr>
            <a:lvl2pPr marL="742950" indent="-285750" algn="l" defTabSz="457200" rtl="0" eaLnBrk="1" latinLnBrk="0" hangingPunct="1">
              <a:spcBef>
                <a:spcPct val="20000"/>
              </a:spcBef>
              <a:buFont typeface="Arial"/>
              <a:buChar char="–"/>
              <a:defRPr sz="2800" b="0" i="0" kern="1200">
                <a:solidFill>
                  <a:schemeClr val="tx1"/>
                </a:solidFill>
                <a:latin typeface="Mercury Display"/>
                <a:ea typeface="+mn-ea"/>
                <a:cs typeface="Mercury Display"/>
              </a:defRPr>
            </a:lvl2pPr>
            <a:lvl3pPr marL="1143000" indent="-228600" algn="l" defTabSz="457200" rtl="0" eaLnBrk="1" latinLnBrk="0" hangingPunct="1">
              <a:spcBef>
                <a:spcPct val="20000"/>
              </a:spcBef>
              <a:buFont typeface="Arial"/>
              <a:buChar char="•"/>
              <a:defRPr sz="2400" b="0" i="0" kern="1200">
                <a:solidFill>
                  <a:schemeClr val="tx1"/>
                </a:solidFill>
                <a:latin typeface="Mercury Display"/>
                <a:ea typeface="+mn-ea"/>
                <a:cs typeface="Mercury Display"/>
              </a:defRPr>
            </a:lvl3pPr>
            <a:lvl4pPr marL="1600200" indent="-228600" algn="l" defTabSz="457200" rtl="0" eaLnBrk="1" latinLnBrk="0" hangingPunct="1">
              <a:spcBef>
                <a:spcPct val="20000"/>
              </a:spcBef>
              <a:buFont typeface="Arial"/>
              <a:buChar char="–"/>
              <a:defRPr sz="2000" b="0" i="0" kern="1200">
                <a:solidFill>
                  <a:schemeClr val="tx1"/>
                </a:solidFill>
                <a:latin typeface="Mercury Display"/>
                <a:ea typeface="+mn-ea"/>
                <a:cs typeface="Mercury Display"/>
              </a:defRPr>
            </a:lvl4pPr>
            <a:lvl5pPr marL="2057400" indent="-228600" algn="l" defTabSz="457200" rtl="0" eaLnBrk="1" latinLnBrk="0" hangingPunct="1">
              <a:spcBef>
                <a:spcPct val="20000"/>
              </a:spcBef>
              <a:buFont typeface="Arial"/>
              <a:buChar char="»"/>
              <a:defRPr sz="2000" b="0" i="0" kern="1200">
                <a:solidFill>
                  <a:schemeClr val="tx1"/>
                </a:solidFill>
                <a:latin typeface="Mercury Display"/>
                <a:ea typeface="+mn-ea"/>
                <a:cs typeface="Mercury Displa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Neutron – beta decay : Angular Correlations</a:t>
            </a:r>
          </a:p>
          <a:p>
            <a:r>
              <a:rPr lang="en-US" dirty="0"/>
              <a:t>Measurement of A from UCNA</a:t>
            </a:r>
          </a:p>
          <a:p>
            <a:r>
              <a:rPr lang="en-US" dirty="0"/>
              <a:t>UCNA+ simulation result for backscattering systematics</a:t>
            </a:r>
          </a:p>
          <a:p>
            <a:pPr lvl="1"/>
            <a:r>
              <a:rPr lang="en-US" sz="3200" dirty="0"/>
              <a:t>Move detector in the field expansion region </a:t>
            </a:r>
          </a:p>
          <a:p>
            <a:pPr lvl="1"/>
            <a:r>
              <a:rPr lang="en-US" sz="3200" dirty="0"/>
              <a:t>Different thin foil configurations</a:t>
            </a:r>
          </a:p>
          <a:p>
            <a:pPr marL="457200" lvl="1" indent="0">
              <a:buNone/>
            </a:pPr>
            <a:r>
              <a:rPr lang="en-US" dirty="0"/>
              <a:t>using neutron beta decay and electron conversion from </a:t>
            </a:r>
            <a:r>
              <a:rPr lang="en-US" baseline="30000" dirty="0"/>
              <a:t>113</a:t>
            </a:r>
            <a:r>
              <a:rPr lang="en-US" dirty="0"/>
              <a:t>Sn</a:t>
            </a:r>
          </a:p>
          <a:p>
            <a:pPr lvl="1"/>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3867520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descr="Chart, scatter chart&#10;&#10;Description automatically generated">
            <a:extLst>
              <a:ext uri="{FF2B5EF4-FFF2-40B4-BE49-F238E27FC236}">
                <a16:creationId xmlns:a16="http://schemas.microsoft.com/office/drawing/2014/main" id="{C2815A5D-8D5C-3992-9493-440D4E9F6479}"/>
              </a:ext>
            </a:extLst>
          </p:cNvPr>
          <p:cNvPicPr>
            <a:picLocks noChangeAspect="1"/>
          </p:cNvPicPr>
          <p:nvPr/>
        </p:nvPicPr>
        <p:blipFill rotWithShape="1">
          <a:blip r:embed="rId5">
            <a:extLst>
              <a:ext uri="{28A0092B-C50C-407E-A947-70E740481C1C}">
                <a14:useLocalDpi xmlns:a14="http://schemas.microsoft.com/office/drawing/2010/main" val="0"/>
              </a:ext>
            </a:extLst>
          </a:blip>
          <a:srcRect l="1996" t="5357" r="8272"/>
          <a:stretch/>
        </p:blipFill>
        <p:spPr>
          <a:xfrm>
            <a:off x="0" y="1170799"/>
            <a:ext cx="5942012" cy="4700397"/>
          </a:xfrm>
          <a:prstGeom prst="rect">
            <a:avLst/>
          </a:prstGeom>
        </p:spPr>
      </p:pic>
      <p:pic>
        <p:nvPicPr>
          <p:cNvPr id="10" name="Picture 9" descr="Chart, scatter chart&#10;&#10;Description automatically generated">
            <a:extLst>
              <a:ext uri="{FF2B5EF4-FFF2-40B4-BE49-F238E27FC236}">
                <a16:creationId xmlns:a16="http://schemas.microsoft.com/office/drawing/2014/main" id="{1A27F7F7-E0DE-7D89-F12D-75EE46135895}"/>
              </a:ext>
            </a:extLst>
          </p:cNvPr>
          <p:cNvPicPr>
            <a:picLocks noChangeAspect="1"/>
          </p:cNvPicPr>
          <p:nvPr/>
        </p:nvPicPr>
        <p:blipFill rotWithShape="1">
          <a:blip r:embed="rId6">
            <a:extLst>
              <a:ext uri="{28A0092B-C50C-407E-A947-70E740481C1C}">
                <a14:useLocalDpi xmlns:a14="http://schemas.microsoft.com/office/drawing/2010/main" val="0"/>
              </a:ext>
            </a:extLst>
          </a:blip>
          <a:srcRect l="1389" t="6598" r="7032" b="1388"/>
          <a:stretch/>
        </p:blipFill>
        <p:spPr>
          <a:xfrm>
            <a:off x="6004016" y="1315562"/>
            <a:ext cx="6187984" cy="4662983"/>
          </a:xfrm>
          <a:prstGeom prst="rect">
            <a:avLst/>
          </a:prstGeom>
        </p:spPr>
      </p:pic>
      <p:sp>
        <p:nvSpPr>
          <p:cNvPr id="2" name="TextBox 1">
            <a:extLst>
              <a:ext uri="{FF2B5EF4-FFF2-40B4-BE49-F238E27FC236}">
                <a16:creationId xmlns:a16="http://schemas.microsoft.com/office/drawing/2014/main" id="{BBE6B9DC-D315-56A3-1B2B-57A4B709F59F}"/>
              </a:ext>
            </a:extLst>
          </p:cNvPr>
          <p:cNvSpPr txBox="1"/>
          <p:nvPr/>
        </p:nvSpPr>
        <p:spPr>
          <a:xfrm>
            <a:off x="897834" y="5936615"/>
            <a:ext cx="10396331" cy="276999"/>
          </a:xfrm>
          <a:prstGeom prst="rect">
            <a:avLst/>
          </a:prstGeom>
          <a:noFill/>
        </p:spPr>
        <p:txBody>
          <a:bodyPr wrap="square" rtlCol="0">
            <a:spAutoFit/>
          </a:bodyPr>
          <a:lstStyle/>
          <a:p>
            <a:pPr algn="ctr"/>
            <a:r>
              <a:rPr lang="en-US" sz="1200" i="1" dirty="0"/>
              <a:t>Fig : Comparison of  fraction of Type 0 and Type 1 events for neutron beta decay in the UCNA+ Geant4 setup when detector is moved through different field region.</a:t>
            </a:r>
          </a:p>
        </p:txBody>
      </p:sp>
      <p:sp>
        <p:nvSpPr>
          <p:cNvPr id="4" name="TextBox 3">
            <a:extLst>
              <a:ext uri="{FF2B5EF4-FFF2-40B4-BE49-F238E27FC236}">
                <a16:creationId xmlns:a16="http://schemas.microsoft.com/office/drawing/2014/main" id="{95843293-E835-94A6-7E25-30494A630A3E}"/>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8</a:t>
            </a:r>
          </a:p>
        </p:txBody>
      </p:sp>
      <p:sp>
        <p:nvSpPr>
          <p:cNvPr id="12" name="TextBox 11">
            <a:extLst>
              <a:ext uri="{FF2B5EF4-FFF2-40B4-BE49-F238E27FC236}">
                <a16:creationId xmlns:a16="http://schemas.microsoft.com/office/drawing/2014/main" id="{CFE37D21-7832-154D-EBD4-294AB53EAD5D}"/>
              </a:ext>
            </a:extLst>
          </p:cNvPr>
          <p:cNvSpPr txBox="1"/>
          <p:nvPr/>
        </p:nvSpPr>
        <p:spPr>
          <a:xfrm>
            <a:off x="259772" y="216476"/>
            <a:ext cx="67540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5">
                    <a:lumMod val="75000"/>
                  </a:schemeClr>
                </a:solidFill>
                <a:latin typeface="Amasis MT Pro Medium"/>
                <a:cs typeface="Times New Roman"/>
              </a:rPr>
              <a:t>Change in fraction of Type 0 and Backscattered events </a:t>
            </a:r>
            <a:endParaRPr lang="en-US" dirty="0">
              <a:solidFill>
                <a:schemeClr val="accent5">
                  <a:lumMod val="75000"/>
                </a:schemeClr>
              </a:solidFill>
              <a:latin typeface="Amasis MT Pro Medium"/>
            </a:endParaRPr>
          </a:p>
        </p:txBody>
      </p:sp>
      <p:sp>
        <p:nvSpPr>
          <p:cNvPr id="6" name="TextBox 5">
            <a:extLst>
              <a:ext uri="{FF2B5EF4-FFF2-40B4-BE49-F238E27FC236}">
                <a16:creationId xmlns:a16="http://schemas.microsoft.com/office/drawing/2014/main" id="{89F567A5-8BAF-99AA-6D62-D06C78455946}"/>
              </a:ext>
            </a:extLst>
          </p:cNvPr>
          <p:cNvSpPr txBox="1"/>
          <p:nvPr/>
        </p:nvSpPr>
        <p:spPr>
          <a:xfrm>
            <a:off x="1326469" y="694789"/>
            <a:ext cx="9231086" cy="369332"/>
          </a:xfrm>
          <a:prstGeom prst="rect">
            <a:avLst/>
          </a:prstGeom>
          <a:noFill/>
        </p:spPr>
        <p:txBody>
          <a:bodyPr wrap="square" rtlCol="0">
            <a:spAutoFit/>
          </a:bodyPr>
          <a:lstStyle/>
          <a:p>
            <a:r>
              <a:rPr lang="en-US" dirty="0"/>
              <a:t> </a:t>
            </a:r>
            <a:r>
              <a:rPr lang="en-US" dirty="0">
                <a:solidFill>
                  <a:schemeClr val="accent6">
                    <a:lumMod val="60000"/>
                    <a:lumOff val="40000"/>
                  </a:schemeClr>
                </a:solidFill>
              </a:rPr>
              <a:t>minimum back-scattering </a:t>
            </a:r>
            <a:r>
              <a:rPr lang="en-US" dirty="0"/>
              <a:t>and</a:t>
            </a:r>
            <a:r>
              <a:rPr lang="en-US" dirty="0">
                <a:solidFill>
                  <a:srgbClr val="FF0000"/>
                </a:solidFill>
              </a:rPr>
              <a:t> maximum Type 0 </a:t>
            </a:r>
            <a:r>
              <a:rPr lang="en-US" dirty="0"/>
              <a:t>events when detector is placed at </a:t>
            </a:r>
            <a:r>
              <a:rPr lang="en-US" dirty="0" err="1"/>
              <a:t>B</a:t>
            </a:r>
            <a:r>
              <a:rPr lang="en-US" baseline="-25000" dirty="0" err="1"/>
              <a:t>z</a:t>
            </a:r>
            <a:r>
              <a:rPr lang="en-US" dirty="0"/>
              <a:t> = 0.6T </a:t>
            </a:r>
          </a:p>
        </p:txBody>
      </p:sp>
      <p:pic>
        <p:nvPicPr>
          <p:cNvPr id="3" name="Video 3">
            <a:hlinkClick r:id="" action="ppaction://media"/>
            <a:extLst>
              <a:ext uri="{FF2B5EF4-FFF2-40B4-BE49-F238E27FC236}">
                <a16:creationId xmlns:a16="http://schemas.microsoft.com/office/drawing/2014/main" id="{086F63DE-0EBE-C4C3-CD2C-D1686ECD2F4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70596" y="-3209"/>
            <a:ext cx="2621404" cy="747113"/>
          </a:xfrm>
          <a:prstGeom prst="rect">
            <a:avLst/>
          </a:prstGeom>
        </p:spPr>
      </p:pic>
    </p:spTree>
    <p:extLst>
      <p:ext uri="{BB962C8B-B14F-4D97-AF65-F5344CB8AC3E}">
        <p14:creationId xmlns:p14="http://schemas.microsoft.com/office/powerpoint/2010/main" val="170777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mute="1">
                <p:cTn id="12" repeatCount="indefinite"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3A5CB9E-6186-6124-D604-D2B8CAE37576}"/>
              </a:ext>
            </a:extLst>
          </p:cNvPr>
          <p:cNvSpPr txBox="1">
            <a:spLocks/>
          </p:cNvSpPr>
          <p:nvPr/>
        </p:nvSpPr>
        <p:spPr>
          <a:xfrm>
            <a:off x="533400" y="2968768"/>
            <a:ext cx="12192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1" kern="1200">
                <a:solidFill>
                  <a:schemeClr val="tx1"/>
                </a:solidFill>
                <a:latin typeface="Avenir Next Regular"/>
                <a:ea typeface="+mj-ea"/>
                <a:cs typeface="Avenir Next Regular"/>
              </a:defRPr>
            </a:lvl1pPr>
          </a:lstStyle>
          <a:p>
            <a:pPr algn="l"/>
            <a:r>
              <a:rPr lang="en-US" sz="4800" dirty="0">
                <a:solidFill>
                  <a:schemeClr val="accent5">
                    <a:lumMod val="75000"/>
                  </a:schemeClr>
                </a:solidFill>
                <a:latin typeface="Avenir Next LT Pro" panose="020B0504020202020204" pitchFamily="34" charset="0"/>
              </a:rPr>
              <a:t>Different thin foil configurations</a:t>
            </a:r>
          </a:p>
        </p:txBody>
      </p:sp>
      <p:sp>
        <p:nvSpPr>
          <p:cNvPr id="7" name="TextBox 6">
            <a:extLst>
              <a:ext uri="{FF2B5EF4-FFF2-40B4-BE49-F238E27FC236}">
                <a16:creationId xmlns:a16="http://schemas.microsoft.com/office/drawing/2014/main" id="{3A234AC7-D4B6-A523-1BE8-60D5974673F0}"/>
              </a:ext>
            </a:extLst>
          </p:cNvPr>
          <p:cNvSpPr txBox="1"/>
          <p:nvPr/>
        </p:nvSpPr>
        <p:spPr>
          <a:xfrm>
            <a:off x="2188029" y="4111768"/>
            <a:ext cx="8599714" cy="923330"/>
          </a:xfrm>
          <a:prstGeom prst="rect">
            <a:avLst/>
          </a:prstGeom>
          <a:noFill/>
        </p:spPr>
        <p:txBody>
          <a:bodyPr wrap="square" rtlCol="0">
            <a:spAutoFit/>
          </a:bodyPr>
          <a:lstStyle/>
          <a:p>
            <a:pPr algn="l"/>
            <a:r>
              <a:rPr lang="en-US" sz="1800" dirty="0">
                <a:solidFill>
                  <a:schemeClr val="accent5">
                    <a:lumMod val="75000"/>
                  </a:schemeClr>
                </a:solidFill>
                <a:latin typeface="Avenir Next LT Pro" panose="020B0504020202020204" pitchFamily="34" charset="0"/>
              </a:rPr>
              <a:t>-  Change in fraction of backscattering</a:t>
            </a:r>
          </a:p>
          <a:p>
            <a:pPr algn="l"/>
            <a:r>
              <a:rPr lang="en-US" sz="1800" dirty="0">
                <a:solidFill>
                  <a:schemeClr val="accent5">
                    <a:lumMod val="75000"/>
                  </a:schemeClr>
                </a:solidFill>
                <a:latin typeface="Avenir Next LT Pro" panose="020B0504020202020204" pitchFamily="34" charset="0"/>
              </a:rPr>
              <a:t>-  Angle and energy dependence for conversion electron from </a:t>
            </a:r>
            <a:r>
              <a:rPr lang="en-US" sz="1800" baseline="30000" dirty="0">
                <a:solidFill>
                  <a:schemeClr val="accent5">
                    <a:lumMod val="75000"/>
                  </a:schemeClr>
                </a:solidFill>
                <a:latin typeface="Avenir Next LT Pro" panose="020B0504020202020204" pitchFamily="34" charset="0"/>
              </a:rPr>
              <a:t>113</a:t>
            </a:r>
            <a:r>
              <a:rPr lang="en-US" sz="1800" dirty="0">
                <a:solidFill>
                  <a:schemeClr val="accent5">
                    <a:lumMod val="75000"/>
                  </a:schemeClr>
                </a:solidFill>
                <a:latin typeface="Avenir Next LT Pro" panose="020B0504020202020204" pitchFamily="34" charset="0"/>
              </a:rPr>
              <a:t>Sn</a:t>
            </a:r>
          </a:p>
          <a:p>
            <a:endParaRPr lang="en-US" dirty="0"/>
          </a:p>
        </p:txBody>
      </p:sp>
    </p:spTree>
    <p:extLst>
      <p:ext uri="{BB962C8B-B14F-4D97-AF65-F5344CB8AC3E}">
        <p14:creationId xmlns:p14="http://schemas.microsoft.com/office/powerpoint/2010/main" val="3133710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423FA871-036F-6923-95A6-80DE16D1F74A}"/>
              </a:ext>
            </a:extLst>
          </p:cNvPr>
          <p:cNvPicPr>
            <a:picLocks noChangeAspect="1"/>
          </p:cNvPicPr>
          <p:nvPr/>
        </p:nvPicPr>
        <p:blipFill rotWithShape="1">
          <a:blip r:embed="rId3">
            <a:extLst>
              <a:ext uri="{28A0092B-C50C-407E-A947-70E740481C1C}">
                <a14:useLocalDpi xmlns:a14="http://schemas.microsoft.com/office/drawing/2010/main" val="0"/>
              </a:ext>
            </a:extLst>
          </a:blip>
          <a:srcRect l="7790" t="5982" r="18598" b="14411"/>
          <a:stretch/>
        </p:blipFill>
        <p:spPr>
          <a:xfrm>
            <a:off x="3461657" y="3489768"/>
            <a:ext cx="5486400" cy="2699658"/>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0135F81B-1190-0428-A6C6-97FA1E613EA7}"/>
              </a:ext>
            </a:extLst>
          </p:cNvPr>
          <p:cNvPicPr>
            <a:picLocks noChangeAspect="1"/>
          </p:cNvPicPr>
          <p:nvPr/>
        </p:nvPicPr>
        <p:blipFill rotWithShape="1">
          <a:blip r:embed="rId4">
            <a:extLst>
              <a:ext uri="{28A0092B-C50C-407E-A947-70E740481C1C}">
                <a14:useLocalDpi xmlns:a14="http://schemas.microsoft.com/office/drawing/2010/main" val="0"/>
              </a:ext>
            </a:extLst>
          </a:blip>
          <a:srcRect l="4252" t="12291" r="14788" b="11799"/>
          <a:stretch/>
        </p:blipFill>
        <p:spPr>
          <a:xfrm>
            <a:off x="189778" y="690153"/>
            <a:ext cx="5390524" cy="2699658"/>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0FABE52C-EE1F-BB7C-261A-EB65C259A962}"/>
              </a:ext>
            </a:extLst>
          </p:cNvPr>
          <p:cNvPicPr>
            <a:picLocks noChangeAspect="1"/>
          </p:cNvPicPr>
          <p:nvPr/>
        </p:nvPicPr>
        <p:blipFill rotWithShape="1">
          <a:blip r:embed="rId5">
            <a:extLst>
              <a:ext uri="{28A0092B-C50C-407E-A947-70E740481C1C}">
                <a14:useLocalDpi xmlns:a14="http://schemas.microsoft.com/office/drawing/2010/main" val="0"/>
              </a:ext>
            </a:extLst>
          </a:blip>
          <a:srcRect l="6467" t="8816" r="14804" b="12260"/>
          <a:stretch/>
        </p:blipFill>
        <p:spPr>
          <a:xfrm>
            <a:off x="6354502" y="564070"/>
            <a:ext cx="5473549" cy="2699658"/>
          </a:xfrm>
          <a:prstGeom prst="rect">
            <a:avLst/>
          </a:prstGeom>
        </p:spPr>
      </p:pic>
      <p:cxnSp>
        <p:nvCxnSpPr>
          <p:cNvPr id="5" name="Straight Arrow Connector 4">
            <a:extLst>
              <a:ext uri="{FF2B5EF4-FFF2-40B4-BE49-F238E27FC236}">
                <a16:creationId xmlns:a16="http://schemas.microsoft.com/office/drawing/2014/main" id="{FFD785AE-A43D-AEB5-7457-8EA09E7993EA}"/>
              </a:ext>
            </a:extLst>
          </p:cNvPr>
          <p:cNvCxnSpPr>
            <a:cxnSpLocks/>
          </p:cNvCxnSpPr>
          <p:nvPr/>
        </p:nvCxnSpPr>
        <p:spPr>
          <a:xfrm flipV="1">
            <a:off x="675861" y="2569029"/>
            <a:ext cx="4004996" cy="25860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B792B85-ACA4-CACE-8F9D-1C9092C70F91}"/>
              </a:ext>
            </a:extLst>
          </p:cNvPr>
          <p:cNvSpPr txBox="1"/>
          <p:nvPr/>
        </p:nvSpPr>
        <p:spPr>
          <a:xfrm>
            <a:off x="270823" y="5155096"/>
            <a:ext cx="2220586" cy="646331"/>
          </a:xfrm>
          <a:prstGeom prst="rect">
            <a:avLst/>
          </a:prstGeom>
          <a:noFill/>
        </p:spPr>
        <p:txBody>
          <a:bodyPr wrap="square" rtlCol="0">
            <a:spAutoFit/>
          </a:bodyPr>
          <a:lstStyle/>
          <a:p>
            <a:r>
              <a:rPr lang="en-US" dirty="0"/>
              <a:t>made of mylar C</a:t>
            </a:r>
            <a:r>
              <a:rPr lang="en-US" baseline="-25000" dirty="0"/>
              <a:t>6</a:t>
            </a:r>
            <a:r>
              <a:rPr lang="en-US" dirty="0"/>
              <a:t>F</a:t>
            </a:r>
            <a:r>
              <a:rPr lang="en-US" baseline="-25000" dirty="0"/>
              <a:t>6</a:t>
            </a:r>
            <a:r>
              <a:rPr lang="en-US" dirty="0"/>
              <a:t>of thickness 130 nm</a:t>
            </a:r>
            <a:endParaRPr lang="en-US" baseline="-25000" dirty="0"/>
          </a:p>
        </p:txBody>
      </p:sp>
      <p:sp>
        <p:nvSpPr>
          <p:cNvPr id="13" name="TextBox 12">
            <a:extLst>
              <a:ext uri="{FF2B5EF4-FFF2-40B4-BE49-F238E27FC236}">
                <a16:creationId xmlns:a16="http://schemas.microsoft.com/office/drawing/2014/main" id="{0F69CB5E-F0FD-5C60-754B-A7421884AE44}"/>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9</a:t>
            </a:r>
          </a:p>
        </p:txBody>
      </p:sp>
      <p:sp>
        <p:nvSpPr>
          <p:cNvPr id="7" name="TextBox 6">
            <a:extLst>
              <a:ext uri="{FF2B5EF4-FFF2-40B4-BE49-F238E27FC236}">
                <a16:creationId xmlns:a16="http://schemas.microsoft.com/office/drawing/2014/main" id="{D8053F41-35FF-C704-E5D0-17E51FD2A444}"/>
              </a:ext>
            </a:extLst>
          </p:cNvPr>
          <p:cNvSpPr txBox="1"/>
          <p:nvPr/>
        </p:nvSpPr>
        <p:spPr>
          <a:xfrm>
            <a:off x="3900287" y="6167417"/>
            <a:ext cx="4908430" cy="276999"/>
          </a:xfrm>
          <a:prstGeom prst="rect">
            <a:avLst/>
          </a:prstGeom>
          <a:noFill/>
        </p:spPr>
        <p:txBody>
          <a:bodyPr wrap="square" rtlCol="0">
            <a:spAutoFit/>
          </a:bodyPr>
          <a:lstStyle/>
          <a:p>
            <a:r>
              <a:rPr lang="en-US" sz="1200" i="1" dirty="0"/>
              <a:t>Fig : Geant4 simulations representation for UCNA+ experiment </a:t>
            </a:r>
          </a:p>
        </p:txBody>
      </p:sp>
      <p:sp>
        <p:nvSpPr>
          <p:cNvPr id="9" name="TextBox 8">
            <a:extLst>
              <a:ext uri="{FF2B5EF4-FFF2-40B4-BE49-F238E27FC236}">
                <a16:creationId xmlns:a16="http://schemas.microsoft.com/office/drawing/2014/main" id="{6946E764-5266-DC3C-EEDC-817A1400B756}"/>
              </a:ext>
            </a:extLst>
          </p:cNvPr>
          <p:cNvSpPr txBox="1"/>
          <p:nvPr/>
        </p:nvSpPr>
        <p:spPr>
          <a:xfrm>
            <a:off x="3537711" y="904189"/>
            <a:ext cx="1619794" cy="369332"/>
          </a:xfrm>
          <a:prstGeom prst="rect">
            <a:avLst/>
          </a:prstGeom>
          <a:noFill/>
        </p:spPr>
        <p:txBody>
          <a:bodyPr wrap="square" rtlCol="0">
            <a:spAutoFit/>
          </a:bodyPr>
          <a:lstStyle/>
          <a:p>
            <a:r>
              <a:rPr lang="en-US" dirty="0"/>
              <a:t>Foil at +z only </a:t>
            </a:r>
          </a:p>
        </p:txBody>
      </p:sp>
      <p:sp>
        <p:nvSpPr>
          <p:cNvPr id="11" name="TextBox 10">
            <a:extLst>
              <a:ext uri="{FF2B5EF4-FFF2-40B4-BE49-F238E27FC236}">
                <a16:creationId xmlns:a16="http://schemas.microsoft.com/office/drawing/2014/main" id="{2186AB26-2F45-9D3D-B006-C0609A8ADC9C}"/>
              </a:ext>
            </a:extLst>
          </p:cNvPr>
          <p:cNvSpPr txBox="1"/>
          <p:nvPr/>
        </p:nvSpPr>
        <p:spPr>
          <a:xfrm>
            <a:off x="10140043" y="904189"/>
            <a:ext cx="6093822" cy="369332"/>
          </a:xfrm>
          <a:prstGeom prst="rect">
            <a:avLst/>
          </a:prstGeom>
          <a:noFill/>
        </p:spPr>
        <p:txBody>
          <a:bodyPr wrap="square">
            <a:spAutoFit/>
          </a:bodyPr>
          <a:lstStyle/>
          <a:p>
            <a:r>
              <a:rPr lang="en-US" dirty="0"/>
              <a:t>Foil at -z only </a:t>
            </a:r>
          </a:p>
        </p:txBody>
      </p:sp>
      <p:sp>
        <p:nvSpPr>
          <p:cNvPr id="15" name="TextBox 14">
            <a:extLst>
              <a:ext uri="{FF2B5EF4-FFF2-40B4-BE49-F238E27FC236}">
                <a16:creationId xmlns:a16="http://schemas.microsoft.com/office/drawing/2014/main" id="{D50731A4-5BBA-C5E2-5461-252B6B8623D7}"/>
              </a:ext>
            </a:extLst>
          </p:cNvPr>
          <p:cNvSpPr txBox="1"/>
          <p:nvPr/>
        </p:nvSpPr>
        <p:spPr>
          <a:xfrm>
            <a:off x="7093131" y="3704833"/>
            <a:ext cx="6093822" cy="369332"/>
          </a:xfrm>
          <a:prstGeom prst="rect">
            <a:avLst/>
          </a:prstGeom>
          <a:noFill/>
        </p:spPr>
        <p:txBody>
          <a:bodyPr wrap="square">
            <a:spAutoFit/>
          </a:bodyPr>
          <a:lstStyle/>
          <a:p>
            <a:r>
              <a:rPr lang="en-US" dirty="0"/>
              <a:t>Foil on both ends</a:t>
            </a:r>
          </a:p>
        </p:txBody>
      </p:sp>
      <mc:AlternateContent xmlns:mc="http://schemas.openxmlformats.org/markup-compatibility/2006">
        <mc:Choice xmlns:am3d="http://schemas.microsoft.com/office/drawing/2017/model3d" Requires="am3d">
          <p:graphicFrame>
            <p:nvGraphicFramePr>
              <p:cNvPr id="2" name="3D Model 1" descr="Red Sphere">
                <a:extLst>
                  <a:ext uri="{FF2B5EF4-FFF2-40B4-BE49-F238E27FC236}">
                    <a16:creationId xmlns:a16="http://schemas.microsoft.com/office/drawing/2014/main" id="{93DB2777-E7D2-8B8C-D9A3-55C1D43378EA}"/>
                  </a:ext>
                </a:extLst>
              </p:cNvPr>
              <p:cNvGraphicFramePr>
                <a:graphicFrameLocks noChangeAspect="1"/>
              </p:cNvGraphicFramePr>
              <p:nvPr>
                <p:extLst>
                  <p:ext uri="{D42A27DB-BD31-4B8C-83A1-F6EECF244321}">
                    <p14:modId xmlns:p14="http://schemas.microsoft.com/office/powerpoint/2010/main" val="349793701"/>
                  </p:ext>
                </p:extLst>
              </p:nvPr>
            </p:nvGraphicFramePr>
            <p:xfrm rot="5044023">
              <a:off x="10166930" y="4880988"/>
              <a:ext cx="548678" cy="548678"/>
            </p:xfrm>
            <a:graphic>
              <a:graphicData uri="http://schemas.microsoft.com/office/drawing/2017/model3d">
                <am3d:model3d r:embed="rId6">
                  <am3d:spPr>
                    <a:xfrm rot="5044023">
                      <a:off x="0" y="0"/>
                      <a:ext cx="548678" cy="548678"/>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3194176" ay="-3498084" az="-2922801"/>
                    <am3d:postTrans dx="0" dy="0" dz="0"/>
                  </am3d:trans>
                  <am3d:raster rName="Office3DRenderer" rVer="16.0.8326">
                    <am3d:blip r:embed="rId7"/>
                  </am3d:raster>
                  <am3d:objViewport viewportSz="8703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Red Sphere">
                <a:extLst>
                  <a:ext uri="{FF2B5EF4-FFF2-40B4-BE49-F238E27FC236}">
                    <a16:creationId xmlns:a16="http://schemas.microsoft.com/office/drawing/2014/main" id="{93DB2777-E7D2-8B8C-D9A3-55C1D43378EA}"/>
                  </a:ext>
                </a:extLst>
              </p:cNvPr>
              <p:cNvPicPr>
                <a:picLocks noGrp="1" noRot="1" noChangeAspect="1" noMove="1" noResize="1" noEditPoints="1" noAdjustHandles="1" noChangeArrowheads="1" noChangeShapeType="1" noCrop="1"/>
              </p:cNvPicPr>
              <p:nvPr/>
            </p:nvPicPr>
            <p:blipFill>
              <a:blip r:embed="rId7"/>
              <a:stretch>
                <a:fillRect/>
              </a:stretch>
            </p:blipFill>
            <p:spPr>
              <a:xfrm rot="5044023">
                <a:off x="10166930" y="4880988"/>
                <a:ext cx="548678" cy="5486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Red Straight arrow">
                <a:extLst>
                  <a:ext uri="{FF2B5EF4-FFF2-40B4-BE49-F238E27FC236}">
                    <a16:creationId xmlns:a16="http://schemas.microsoft.com/office/drawing/2014/main" id="{4C913D5C-238C-3C47-B726-F20F74B20485}"/>
                  </a:ext>
                </a:extLst>
              </p:cNvPr>
              <p:cNvGraphicFramePr>
                <a:graphicFrameLocks noChangeAspect="1"/>
              </p:cNvGraphicFramePr>
              <p:nvPr>
                <p:extLst>
                  <p:ext uri="{D42A27DB-BD31-4B8C-83A1-F6EECF244321}">
                    <p14:modId xmlns:p14="http://schemas.microsoft.com/office/powerpoint/2010/main" val="1210905212"/>
                  </p:ext>
                </p:extLst>
              </p:nvPr>
            </p:nvGraphicFramePr>
            <p:xfrm rot="172872">
              <a:off x="10533792" y="5020961"/>
              <a:ext cx="1097997" cy="268271"/>
            </p:xfrm>
            <a:graphic>
              <a:graphicData uri="http://schemas.microsoft.com/office/drawing/2017/model3d">
                <am3d:model3d r:embed="rId8">
                  <am3d:spPr>
                    <a:xfrm rot="172872">
                      <a:off x="0" y="0"/>
                      <a:ext cx="1097997" cy="268271"/>
                    </a:xfrm>
                    <a:prstGeom prst="rect">
                      <a:avLst/>
                    </a:prstGeom>
                  </am3d:spPr>
                  <am3d:camera>
                    <am3d:pos x="0" y="0" z="49265132"/>
                    <am3d:up dx="0" dy="36000000" dz="0"/>
                    <am3d:lookAt x="0" y="0" z="0"/>
                    <am3d:perspective fov="2700000"/>
                  </am3d:camera>
                  <am3d:trans>
                    <am3d:meterPerModelUnit n="2106943" d="1000000"/>
                    <am3d:preTrans dx="0" dy="-9860495" dz="-1482"/>
                    <am3d:scale>
                      <am3d:sx n="1000000" d="1000000"/>
                      <am3d:sy n="1000000" d="1000000"/>
                      <am3d:sz n="1000000" d="1000000"/>
                    </am3d:scale>
                    <am3d:rot ax="-3617049" ay="-110357" az="193114"/>
                    <am3d:postTrans dx="0" dy="0" dz="0"/>
                  </am3d:trans>
                  <am3d:raster rName="Office3DRenderer" rVer="16.0.8326">
                    <am3d:blip r:embed="rId9"/>
                  </am3d:raster>
                  <am3d:objViewport viewportSz="11037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Red Straight arrow">
                <a:extLst>
                  <a:ext uri="{FF2B5EF4-FFF2-40B4-BE49-F238E27FC236}">
                    <a16:creationId xmlns:a16="http://schemas.microsoft.com/office/drawing/2014/main" id="{4C913D5C-238C-3C47-B726-F20F74B20485}"/>
                  </a:ext>
                </a:extLst>
              </p:cNvPr>
              <p:cNvPicPr>
                <a:picLocks noGrp="1" noRot="1" noChangeAspect="1" noMove="1" noResize="1" noEditPoints="1" noAdjustHandles="1" noChangeArrowheads="1" noChangeShapeType="1" noCrop="1"/>
              </p:cNvPicPr>
              <p:nvPr/>
            </p:nvPicPr>
            <p:blipFill>
              <a:blip r:embed="rId9"/>
              <a:stretch>
                <a:fillRect/>
              </a:stretch>
            </p:blipFill>
            <p:spPr>
              <a:xfrm rot="172872">
                <a:off x="10533792" y="5020961"/>
                <a:ext cx="1097997" cy="268271"/>
              </a:xfrm>
              <a:prstGeom prst="rect">
                <a:avLst/>
              </a:prstGeom>
            </p:spPr>
          </p:pic>
        </mc:Fallback>
      </mc:AlternateContent>
      <p:sp>
        <p:nvSpPr>
          <p:cNvPr id="10" name="TextBox 9">
            <a:extLst>
              <a:ext uri="{FF2B5EF4-FFF2-40B4-BE49-F238E27FC236}">
                <a16:creationId xmlns:a16="http://schemas.microsoft.com/office/drawing/2014/main" id="{5B723E66-AE9F-3154-C434-8585E35AD627}"/>
              </a:ext>
            </a:extLst>
          </p:cNvPr>
          <p:cNvSpPr txBox="1"/>
          <p:nvPr/>
        </p:nvSpPr>
        <p:spPr>
          <a:xfrm>
            <a:off x="10613658" y="4501153"/>
            <a:ext cx="469132" cy="461665"/>
          </a:xfrm>
          <a:prstGeom prst="rect">
            <a:avLst/>
          </a:prstGeom>
          <a:noFill/>
        </p:spPr>
        <p:txBody>
          <a:bodyPr wrap="square" rtlCol="0">
            <a:spAutoFit/>
          </a:bodyPr>
          <a:lstStyle/>
          <a:p>
            <a:r>
              <a:rPr lang="en-US" sz="2400" b="1" dirty="0">
                <a:solidFill>
                  <a:srgbClr val="FF0000"/>
                </a:solidFill>
              </a:rPr>
              <a:t>J</a:t>
            </a:r>
            <a:r>
              <a:rPr lang="en-US" sz="2400" dirty="0"/>
              <a:t> </a:t>
            </a:r>
          </a:p>
        </p:txBody>
      </p:sp>
      <p:sp>
        <p:nvSpPr>
          <p:cNvPr id="14" name="TextBox 13">
            <a:extLst>
              <a:ext uri="{FF2B5EF4-FFF2-40B4-BE49-F238E27FC236}">
                <a16:creationId xmlns:a16="http://schemas.microsoft.com/office/drawing/2014/main" id="{655B606C-8E83-A7CB-ADEE-5F9CE99A41BD}"/>
              </a:ext>
            </a:extLst>
          </p:cNvPr>
          <p:cNvSpPr txBox="1"/>
          <p:nvPr/>
        </p:nvSpPr>
        <p:spPr>
          <a:xfrm>
            <a:off x="9268627" y="5432095"/>
            <a:ext cx="6053330" cy="369332"/>
          </a:xfrm>
          <a:prstGeom prst="rect">
            <a:avLst/>
          </a:prstGeom>
          <a:noFill/>
        </p:spPr>
        <p:txBody>
          <a:bodyPr wrap="square" rtlCol="0">
            <a:spAutoFit/>
          </a:bodyPr>
          <a:lstStyle/>
          <a:p>
            <a:r>
              <a:rPr lang="en-US" dirty="0"/>
              <a:t>Neutron spin aligned along +z</a:t>
            </a:r>
          </a:p>
        </p:txBody>
      </p:sp>
    </p:spTree>
    <p:extLst>
      <p:ext uri="{BB962C8B-B14F-4D97-AF65-F5344CB8AC3E}">
        <p14:creationId xmlns:p14="http://schemas.microsoft.com/office/powerpoint/2010/main" val="3119105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CD07A9-ED5B-B10B-E4DC-52C99ACE60D1}"/>
              </a:ext>
            </a:extLst>
          </p:cNvPr>
          <p:cNvSpPr txBox="1"/>
          <p:nvPr/>
        </p:nvSpPr>
        <p:spPr>
          <a:xfrm>
            <a:off x="-9255" y="6113116"/>
            <a:ext cx="12458122" cy="276999"/>
          </a:xfrm>
          <a:prstGeom prst="rect">
            <a:avLst/>
          </a:prstGeom>
          <a:noFill/>
        </p:spPr>
        <p:txBody>
          <a:bodyPr wrap="square" rtlCol="0">
            <a:spAutoFit/>
          </a:bodyPr>
          <a:lstStyle/>
          <a:p>
            <a:pPr algn="ctr"/>
            <a:r>
              <a:rPr lang="en-US" sz="1200" i="1" dirty="0"/>
              <a:t>Fig : Comparison of  fraction of Type 0 events and dead events  for neutron beta decay in the UCNA+ Geant4 setup for different foil configuration</a:t>
            </a:r>
          </a:p>
        </p:txBody>
      </p:sp>
      <p:sp>
        <p:nvSpPr>
          <p:cNvPr id="6" name="TextBox 5">
            <a:extLst>
              <a:ext uri="{FF2B5EF4-FFF2-40B4-BE49-F238E27FC236}">
                <a16:creationId xmlns:a16="http://schemas.microsoft.com/office/drawing/2014/main" id="{13123E2C-2F25-C248-84B4-2B10767D7B63}"/>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10</a:t>
            </a:r>
          </a:p>
        </p:txBody>
      </p:sp>
      <p:pic>
        <p:nvPicPr>
          <p:cNvPr id="3" name="Picture 9" descr="Chart, scatter chart&#10;&#10;Description automatically generated">
            <a:extLst>
              <a:ext uri="{FF2B5EF4-FFF2-40B4-BE49-F238E27FC236}">
                <a16:creationId xmlns:a16="http://schemas.microsoft.com/office/drawing/2014/main" id="{309FD9A1-8072-3C52-A9F2-8F1D28B6A1EC}"/>
              </a:ext>
            </a:extLst>
          </p:cNvPr>
          <p:cNvPicPr>
            <a:picLocks noChangeAspect="1"/>
          </p:cNvPicPr>
          <p:nvPr/>
        </p:nvPicPr>
        <p:blipFill rotWithShape="1">
          <a:blip r:embed="rId3"/>
          <a:srcRect l="1084" t="7191" r="8897" b="2183"/>
          <a:stretch/>
        </p:blipFill>
        <p:spPr>
          <a:xfrm>
            <a:off x="-9255" y="1515101"/>
            <a:ext cx="6094369" cy="4542423"/>
          </a:xfrm>
          <a:prstGeom prst="rect">
            <a:avLst/>
          </a:prstGeom>
        </p:spPr>
      </p:pic>
      <p:sp>
        <p:nvSpPr>
          <p:cNvPr id="8" name="Oval 7">
            <a:extLst>
              <a:ext uri="{FF2B5EF4-FFF2-40B4-BE49-F238E27FC236}">
                <a16:creationId xmlns:a16="http://schemas.microsoft.com/office/drawing/2014/main" id="{CFE0D2AD-DEA3-E040-87DD-00E34F43C8A1}"/>
              </a:ext>
            </a:extLst>
          </p:cNvPr>
          <p:cNvSpPr/>
          <p:nvPr/>
        </p:nvSpPr>
        <p:spPr>
          <a:xfrm>
            <a:off x="5735879" y="4859949"/>
            <a:ext cx="79851" cy="88860"/>
          </a:xfrm>
          <a:prstGeom prst="ellipse">
            <a:avLst/>
          </a:prstGeom>
          <a:solidFill>
            <a:srgbClr val="00B050"/>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F80AF88-A3C2-3921-C4D0-112E6C69034A}"/>
              </a:ext>
            </a:extLst>
          </p:cNvPr>
          <p:cNvSpPr txBox="1"/>
          <p:nvPr/>
        </p:nvSpPr>
        <p:spPr>
          <a:xfrm>
            <a:off x="259772" y="216476"/>
            <a:ext cx="67540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5">
                    <a:lumMod val="75000"/>
                  </a:schemeClr>
                </a:solidFill>
                <a:latin typeface="Amasis MT Pro Medium"/>
                <a:cs typeface="Times New Roman"/>
              </a:rPr>
              <a:t>Change in fraction of Type 0 and dead events </a:t>
            </a:r>
            <a:endParaRPr lang="en-US" dirty="0">
              <a:solidFill>
                <a:schemeClr val="accent5">
                  <a:lumMod val="75000"/>
                </a:schemeClr>
              </a:solidFill>
              <a:latin typeface="Amasis MT Pro Medium"/>
            </a:endParaRPr>
          </a:p>
        </p:txBody>
      </p:sp>
      <p:sp>
        <p:nvSpPr>
          <p:cNvPr id="15" name="TextBox 14">
            <a:extLst>
              <a:ext uri="{FF2B5EF4-FFF2-40B4-BE49-F238E27FC236}">
                <a16:creationId xmlns:a16="http://schemas.microsoft.com/office/drawing/2014/main" id="{4E34EDF0-9042-E45C-AB7E-E45BCF14DA52}"/>
              </a:ext>
            </a:extLst>
          </p:cNvPr>
          <p:cNvSpPr txBox="1"/>
          <p:nvPr/>
        </p:nvSpPr>
        <p:spPr>
          <a:xfrm>
            <a:off x="1088021" y="560726"/>
            <a:ext cx="78590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FF0000"/>
                </a:solidFill>
              </a:rPr>
              <a:t>maximum fraction of Type 0 </a:t>
            </a:r>
            <a:r>
              <a:rPr lang="en-US" dirty="0"/>
              <a:t>events when thin foil is at </a:t>
            </a:r>
            <a:r>
              <a:rPr lang="en-US" dirty="0">
                <a:solidFill>
                  <a:srgbClr val="FF0000"/>
                </a:solidFill>
              </a:rPr>
              <a:t>+z only </a:t>
            </a:r>
          </a:p>
        </p:txBody>
      </p:sp>
      <p:sp>
        <p:nvSpPr>
          <p:cNvPr id="9" name="TextBox 8">
            <a:extLst>
              <a:ext uri="{FF2B5EF4-FFF2-40B4-BE49-F238E27FC236}">
                <a16:creationId xmlns:a16="http://schemas.microsoft.com/office/drawing/2014/main" id="{AFB93F2B-41F4-D259-7E04-C5B21DA17FE3}"/>
              </a:ext>
            </a:extLst>
          </p:cNvPr>
          <p:cNvSpPr txBox="1"/>
          <p:nvPr/>
        </p:nvSpPr>
        <p:spPr>
          <a:xfrm>
            <a:off x="8947031" y="403211"/>
            <a:ext cx="6053330" cy="369332"/>
          </a:xfrm>
          <a:prstGeom prst="rect">
            <a:avLst/>
          </a:prstGeom>
          <a:noFill/>
        </p:spPr>
        <p:txBody>
          <a:bodyPr wrap="square" rtlCol="0">
            <a:spAutoFit/>
          </a:bodyPr>
          <a:lstStyle/>
          <a:p>
            <a:r>
              <a:rPr lang="en-US" dirty="0"/>
              <a:t>Neutron spin aligned along +z</a:t>
            </a:r>
          </a:p>
        </p:txBody>
      </p:sp>
    </p:spTree>
    <p:extLst>
      <p:ext uri="{BB962C8B-B14F-4D97-AF65-F5344CB8AC3E}">
        <p14:creationId xmlns:p14="http://schemas.microsoft.com/office/powerpoint/2010/main" val="1845147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2" descr="Chart, scatter chart&#10;&#10;Description automatically generated">
            <a:extLst>
              <a:ext uri="{FF2B5EF4-FFF2-40B4-BE49-F238E27FC236}">
                <a16:creationId xmlns:a16="http://schemas.microsoft.com/office/drawing/2014/main" id="{7E43DB5B-1123-B130-01FC-758EF23DA8E8}"/>
              </a:ext>
            </a:extLst>
          </p:cNvPr>
          <p:cNvPicPr>
            <a:picLocks noChangeAspect="1"/>
          </p:cNvPicPr>
          <p:nvPr/>
        </p:nvPicPr>
        <p:blipFill rotWithShape="1">
          <a:blip r:embed="rId3"/>
          <a:srcRect t="6973" r="8024"/>
          <a:stretch/>
        </p:blipFill>
        <p:spPr>
          <a:xfrm>
            <a:off x="6085114" y="1538254"/>
            <a:ext cx="6094369" cy="4642925"/>
          </a:xfrm>
          <a:prstGeom prst="rect">
            <a:avLst/>
          </a:prstGeom>
        </p:spPr>
      </p:pic>
      <p:sp>
        <p:nvSpPr>
          <p:cNvPr id="2" name="TextBox 1">
            <a:extLst>
              <a:ext uri="{FF2B5EF4-FFF2-40B4-BE49-F238E27FC236}">
                <a16:creationId xmlns:a16="http://schemas.microsoft.com/office/drawing/2014/main" id="{04CD07A9-ED5B-B10B-E4DC-52C99ACE60D1}"/>
              </a:ext>
            </a:extLst>
          </p:cNvPr>
          <p:cNvSpPr txBox="1"/>
          <p:nvPr/>
        </p:nvSpPr>
        <p:spPr>
          <a:xfrm>
            <a:off x="-9255" y="6113116"/>
            <a:ext cx="12458122" cy="276999"/>
          </a:xfrm>
          <a:prstGeom prst="rect">
            <a:avLst/>
          </a:prstGeom>
          <a:noFill/>
        </p:spPr>
        <p:txBody>
          <a:bodyPr wrap="square" rtlCol="0">
            <a:spAutoFit/>
          </a:bodyPr>
          <a:lstStyle/>
          <a:p>
            <a:pPr algn="ctr"/>
            <a:r>
              <a:rPr lang="en-US" sz="1200" i="1" dirty="0"/>
              <a:t>Fig : Comparison of  fraction of Type 0 events and dead events  for neutron beta decay in the UCNA+ Geant4 setup for different foil configuration</a:t>
            </a:r>
          </a:p>
        </p:txBody>
      </p:sp>
      <p:sp>
        <p:nvSpPr>
          <p:cNvPr id="6" name="TextBox 5">
            <a:extLst>
              <a:ext uri="{FF2B5EF4-FFF2-40B4-BE49-F238E27FC236}">
                <a16:creationId xmlns:a16="http://schemas.microsoft.com/office/drawing/2014/main" id="{13123E2C-2F25-C248-84B4-2B10767D7B63}"/>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10</a:t>
            </a:r>
          </a:p>
        </p:txBody>
      </p:sp>
      <p:pic>
        <p:nvPicPr>
          <p:cNvPr id="3" name="Picture 9" descr="Chart, scatter chart&#10;&#10;Description automatically generated">
            <a:extLst>
              <a:ext uri="{FF2B5EF4-FFF2-40B4-BE49-F238E27FC236}">
                <a16:creationId xmlns:a16="http://schemas.microsoft.com/office/drawing/2014/main" id="{309FD9A1-8072-3C52-A9F2-8F1D28B6A1EC}"/>
              </a:ext>
            </a:extLst>
          </p:cNvPr>
          <p:cNvPicPr>
            <a:picLocks noChangeAspect="1"/>
          </p:cNvPicPr>
          <p:nvPr/>
        </p:nvPicPr>
        <p:blipFill rotWithShape="1">
          <a:blip r:embed="rId4"/>
          <a:srcRect l="1084" t="7191" r="8897" b="2183"/>
          <a:stretch/>
        </p:blipFill>
        <p:spPr>
          <a:xfrm>
            <a:off x="-9255" y="1515101"/>
            <a:ext cx="6094369" cy="4542423"/>
          </a:xfrm>
          <a:prstGeom prst="rect">
            <a:avLst/>
          </a:prstGeom>
        </p:spPr>
      </p:pic>
      <p:sp>
        <p:nvSpPr>
          <p:cNvPr id="8" name="Oval 7">
            <a:extLst>
              <a:ext uri="{FF2B5EF4-FFF2-40B4-BE49-F238E27FC236}">
                <a16:creationId xmlns:a16="http://schemas.microsoft.com/office/drawing/2014/main" id="{CFE0D2AD-DEA3-E040-87DD-00E34F43C8A1}"/>
              </a:ext>
            </a:extLst>
          </p:cNvPr>
          <p:cNvSpPr/>
          <p:nvPr/>
        </p:nvSpPr>
        <p:spPr>
          <a:xfrm>
            <a:off x="5735879" y="4859949"/>
            <a:ext cx="79851" cy="88860"/>
          </a:xfrm>
          <a:prstGeom prst="ellipse">
            <a:avLst/>
          </a:prstGeom>
          <a:solidFill>
            <a:srgbClr val="00B050"/>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E2BB8CA-D2BE-5A52-8566-51A3CB891686}"/>
              </a:ext>
            </a:extLst>
          </p:cNvPr>
          <p:cNvSpPr/>
          <p:nvPr/>
        </p:nvSpPr>
        <p:spPr>
          <a:xfrm>
            <a:off x="11886005" y="3302589"/>
            <a:ext cx="87691" cy="73277"/>
          </a:xfrm>
          <a:prstGeom prst="ellipse">
            <a:avLst/>
          </a:prstGeom>
          <a:solidFill>
            <a:srgbClr val="00B050"/>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F80AF88-A3C2-3921-C4D0-112E6C69034A}"/>
              </a:ext>
            </a:extLst>
          </p:cNvPr>
          <p:cNvSpPr txBox="1"/>
          <p:nvPr/>
        </p:nvSpPr>
        <p:spPr>
          <a:xfrm>
            <a:off x="259772" y="216476"/>
            <a:ext cx="67540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5">
                    <a:lumMod val="75000"/>
                  </a:schemeClr>
                </a:solidFill>
                <a:latin typeface="Amasis MT Pro Medium"/>
                <a:cs typeface="Times New Roman"/>
              </a:rPr>
              <a:t>Change in fraction of Type 0 and dead events </a:t>
            </a:r>
            <a:endParaRPr lang="en-US" dirty="0">
              <a:solidFill>
                <a:schemeClr val="accent5">
                  <a:lumMod val="75000"/>
                </a:schemeClr>
              </a:solidFill>
              <a:latin typeface="Amasis MT Pro Medium"/>
            </a:endParaRPr>
          </a:p>
        </p:txBody>
      </p:sp>
      <p:sp>
        <p:nvSpPr>
          <p:cNvPr id="15" name="TextBox 14">
            <a:extLst>
              <a:ext uri="{FF2B5EF4-FFF2-40B4-BE49-F238E27FC236}">
                <a16:creationId xmlns:a16="http://schemas.microsoft.com/office/drawing/2014/main" id="{4E34EDF0-9042-E45C-AB7E-E45BCF14DA52}"/>
              </a:ext>
            </a:extLst>
          </p:cNvPr>
          <p:cNvSpPr txBox="1"/>
          <p:nvPr/>
        </p:nvSpPr>
        <p:spPr>
          <a:xfrm>
            <a:off x="1088021" y="560726"/>
            <a:ext cx="78590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FF0000"/>
                </a:solidFill>
              </a:rPr>
              <a:t>maximum fraction of Type 0 </a:t>
            </a:r>
            <a:r>
              <a:rPr lang="en-US" dirty="0"/>
              <a:t>events when thin foil is at </a:t>
            </a:r>
            <a:r>
              <a:rPr lang="en-US" dirty="0">
                <a:solidFill>
                  <a:srgbClr val="FF0000"/>
                </a:solidFill>
              </a:rPr>
              <a:t>+z only </a:t>
            </a:r>
          </a:p>
          <a:p>
            <a:pPr marL="285750" indent="-285750">
              <a:buFont typeface="Arial" panose="020B0604020202020204" pitchFamily="34" charset="0"/>
              <a:buChar char="•"/>
            </a:pPr>
            <a:r>
              <a:rPr lang="en-US" dirty="0">
                <a:solidFill>
                  <a:srgbClr val="00B050"/>
                </a:solidFill>
              </a:rPr>
              <a:t>Maximum dead events </a:t>
            </a:r>
            <a:r>
              <a:rPr lang="en-US" dirty="0"/>
              <a:t>when</a:t>
            </a:r>
            <a:r>
              <a:rPr lang="en-US" dirty="0">
                <a:solidFill>
                  <a:srgbClr val="FF0000"/>
                </a:solidFill>
              </a:rPr>
              <a:t> </a:t>
            </a:r>
            <a:r>
              <a:rPr lang="en-US" dirty="0">
                <a:solidFill>
                  <a:srgbClr val="00B050"/>
                </a:solidFill>
              </a:rPr>
              <a:t>foils</a:t>
            </a:r>
            <a:r>
              <a:rPr lang="en-US" dirty="0">
                <a:solidFill>
                  <a:srgbClr val="FF0000"/>
                </a:solidFill>
              </a:rPr>
              <a:t> </a:t>
            </a:r>
            <a:r>
              <a:rPr lang="en-US" dirty="0"/>
              <a:t>on</a:t>
            </a:r>
            <a:r>
              <a:rPr lang="en-US" dirty="0">
                <a:solidFill>
                  <a:srgbClr val="FF0000"/>
                </a:solidFill>
              </a:rPr>
              <a:t> </a:t>
            </a:r>
            <a:r>
              <a:rPr lang="en-US" dirty="0">
                <a:solidFill>
                  <a:srgbClr val="00B050"/>
                </a:solidFill>
              </a:rPr>
              <a:t>both</a:t>
            </a:r>
            <a:r>
              <a:rPr lang="en-US" dirty="0">
                <a:solidFill>
                  <a:srgbClr val="FF0000"/>
                </a:solidFill>
              </a:rPr>
              <a:t> </a:t>
            </a:r>
            <a:r>
              <a:rPr lang="en-US" dirty="0"/>
              <a:t>the sides </a:t>
            </a:r>
          </a:p>
        </p:txBody>
      </p:sp>
    </p:spTree>
    <p:extLst>
      <p:ext uri="{BB962C8B-B14F-4D97-AF65-F5344CB8AC3E}">
        <p14:creationId xmlns:p14="http://schemas.microsoft.com/office/powerpoint/2010/main" val="4035905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medium confidence">
            <a:extLst>
              <a:ext uri="{FF2B5EF4-FFF2-40B4-BE49-F238E27FC236}">
                <a16:creationId xmlns:a16="http://schemas.microsoft.com/office/drawing/2014/main" id="{F6F4AD0A-923B-361C-7B14-A82A0B9D08E8}"/>
              </a:ext>
            </a:extLst>
          </p:cNvPr>
          <p:cNvPicPr>
            <a:picLocks noChangeAspect="1"/>
          </p:cNvPicPr>
          <p:nvPr/>
        </p:nvPicPr>
        <p:blipFill rotWithShape="1">
          <a:blip r:embed="rId3">
            <a:extLst>
              <a:ext uri="{28A0092B-C50C-407E-A947-70E740481C1C}">
                <a14:useLocalDpi xmlns:a14="http://schemas.microsoft.com/office/drawing/2010/main" val="0"/>
              </a:ext>
            </a:extLst>
          </a:blip>
          <a:srcRect t="2225" r="2216" b="4845"/>
          <a:stretch/>
        </p:blipFill>
        <p:spPr>
          <a:xfrm>
            <a:off x="-15777" y="1919182"/>
            <a:ext cx="6111777" cy="3154362"/>
          </a:xfrm>
          <a:prstGeom prst="rect">
            <a:avLst/>
          </a:prstGeom>
        </p:spPr>
      </p:pic>
      <p:sp>
        <p:nvSpPr>
          <p:cNvPr id="12" name="Flowchart: Direct Access Storage 11">
            <a:extLst>
              <a:ext uri="{FF2B5EF4-FFF2-40B4-BE49-F238E27FC236}">
                <a16:creationId xmlns:a16="http://schemas.microsoft.com/office/drawing/2014/main" id="{8ECA8D0C-3B2B-351A-0EB9-F985D1652036}"/>
              </a:ext>
            </a:extLst>
          </p:cNvPr>
          <p:cNvSpPr/>
          <p:nvPr/>
        </p:nvSpPr>
        <p:spPr>
          <a:xfrm rot="10800000">
            <a:off x="11277600" y="2057400"/>
            <a:ext cx="76200" cy="838200"/>
          </a:xfrm>
          <a:prstGeom prst="flowChartMagneticDrum">
            <a:avLst/>
          </a:prstGeom>
          <a:solidFill>
            <a:schemeClr val="accent4">
              <a:lumMod val="50000"/>
            </a:schemeClr>
          </a:solidFill>
          <a:ln>
            <a:solidFill>
              <a:schemeClr val="accent4">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Direct Access Storage 15">
            <a:extLst>
              <a:ext uri="{FF2B5EF4-FFF2-40B4-BE49-F238E27FC236}">
                <a16:creationId xmlns:a16="http://schemas.microsoft.com/office/drawing/2014/main" id="{87FCFE91-1E2C-AFD0-35C6-2724FACBAA27}"/>
              </a:ext>
            </a:extLst>
          </p:cNvPr>
          <p:cNvSpPr/>
          <p:nvPr/>
        </p:nvSpPr>
        <p:spPr>
          <a:xfrm rot="10800000">
            <a:off x="7470008" y="2036582"/>
            <a:ext cx="76200" cy="838200"/>
          </a:xfrm>
          <a:prstGeom prst="flowChartMagneticDrum">
            <a:avLst/>
          </a:prstGeom>
          <a:solidFill>
            <a:schemeClr val="accent4">
              <a:lumMod val="50000"/>
            </a:schemeClr>
          </a:solidFill>
          <a:ln>
            <a:solidFill>
              <a:schemeClr val="accent4">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71605AD-8025-E983-BDE1-D6970E076705}"/>
              </a:ext>
            </a:extLst>
          </p:cNvPr>
          <p:cNvSpPr txBox="1"/>
          <p:nvPr/>
        </p:nvSpPr>
        <p:spPr>
          <a:xfrm>
            <a:off x="1092271" y="1937008"/>
            <a:ext cx="997527" cy="369332"/>
          </a:xfrm>
          <a:prstGeom prst="rect">
            <a:avLst/>
          </a:prstGeom>
          <a:noFill/>
        </p:spPr>
        <p:txBody>
          <a:bodyPr wrap="square" rtlCol="0">
            <a:spAutoFit/>
          </a:bodyPr>
          <a:lstStyle/>
          <a:p>
            <a:pPr>
              <a:lnSpc>
                <a:spcPct val="90000"/>
              </a:lnSpc>
            </a:pPr>
            <a:r>
              <a:rPr lang="en-US" sz="2000" b="1" dirty="0">
                <a:solidFill>
                  <a:srgbClr val="002060"/>
                </a:solidFill>
                <a:latin typeface="Times New Roman" panose="02020603050405020304" pitchFamily="18" charset="0"/>
                <a:cs typeface="Times New Roman" panose="02020603050405020304" pitchFamily="18" charset="0"/>
              </a:rPr>
              <a:t>0 Foil</a:t>
            </a:r>
          </a:p>
        </p:txBody>
      </p:sp>
      <p:pic>
        <p:nvPicPr>
          <p:cNvPr id="6" name="Picture 5" descr="Diagram&#10;&#10;Description automatically generated with medium confidence">
            <a:extLst>
              <a:ext uri="{FF2B5EF4-FFF2-40B4-BE49-F238E27FC236}">
                <a16:creationId xmlns:a16="http://schemas.microsoft.com/office/drawing/2014/main" id="{5978FD64-C019-B4C6-8FB8-30434F8C21F6}"/>
              </a:ext>
            </a:extLst>
          </p:cNvPr>
          <p:cNvPicPr>
            <a:picLocks noChangeAspect="1"/>
          </p:cNvPicPr>
          <p:nvPr/>
        </p:nvPicPr>
        <p:blipFill rotWithShape="1">
          <a:blip r:embed="rId3">
            <a:extLst>
              <a:ext uri="{28A0092B-C50C-407E-A947-70E740481C1C}">
                <a14:useLocalDpi xmlns:a14="http://schemas.microsoft.com/office/drawing/2010/main" val="0"/>
              </a:ext>
            </a:extLst>
          </a:blip>
          <a:srcRect t="2225" r="2216" b="4845"/>
          <a:stretch/>
        </p:blipFill>
        <p:spPr>
          <a:xfrm>
            <a:off x="6236827" y="1919182"/>
            <a:ext cx="5955173" cy="3075707"/>
          </a:xfrm>
          <a:prstGeom prst="rect">
            <a:avLst/>
          </a:prstGeom>
        </p:spPr>
      </p:pic>
      <p:sp>
        <p:nvSpPr>
          <p:cNvPr id="10" name="TextBox 9">
            <a:extLst>
              <a:ext uri="{FF2B5EF4-FFF2-40B4-BE49-F238E27FC236}">
                <a16:creationId xmlns:a16="http://schemas.microsoft.com/office/drawing/2014/main" id="{53D25DB2-E9C4-D816-E92D-6314F3A7E771}"/>
              </a:ext>
            </a:extLst>
          </p:cNvPr>
          <p:cNvSpPr txBox="1"/>
          <p:nvPr/>
        </p:nvSpPr>
        <p:spPr>
          <a:xfrm>
            <a:off x="7356862" y="1980010"/>
            <a:ext cx="6172200" cy="341632"/>
          </a:xfrm>
          <a:prstGeom prst="rect">
            <a:avLst/>
          </a:prstGeom>
          <a:noFill/>
        </p:spPr>
        <p:txBody>
          <a:bodyPr wrap="square">
            <a:spAutoFit/>
          </a:bodyPr>
          <a:lstStyle/>
          <a:p>
            <a:pPr>
              <a:lnSpc>
                <a:spcPct val="90000"/>
              </a:lnSpc>
            </a:pPr>
            <a:r>
              <a:rPr lang="en-US" b="1" dirty="0">
                <a:solidFill>
                  <a:srgbClr val="FF0000"/>
                </a:solidFill>
                <a:latin typeface="Times New Roman" panose="02020603050405020304" pitchFamily="18" charset="0"/>
                <a:cs typeface="Times New Roman" panose="02020603050405020304" pitchFamily="18" charset="0"/>
              </a:rPr>
              <a:t>1 Foil</a:t>
            </a:r>
          </a:p>
        </p:txBody>
      </p:sp>
      <p:sp>
        <p:nvSpPr>
          <p:cNvPr id="18" name="Flowchart: Direct Access Storage 17">
            <a:extLst>
              <a:ext uri="{FF2B5EF4-FFF2-40B4-BE49-F238E27FC236}">
                <a16:creationId xmlns:a16="http://schemas.microsoft.com/office/drawing/2014/main" id="{9DA57521-8DB2-5291-7DFA-05E0FA5A5E81}"/>
              </a:ext>
            </a:extLst>
          </p:cNvPr>
          <p:cNvSpPr/>
          <p:nvPr/>
        </p:nvSpPr>
        <p:spPr>
          <a:xfrm rot="10800000">
            <a:off x="7488580" y="3110176"/>
            <a:ext cx="76200" cy="772373"/>
          </a:xfrm>
          <a:prstGeom prst="flowChartMagneticDrum">
            <a:avLst/>
          </a:prstGeom>
          <a:solidFill>
            <a:schemeClr val="accent4">
              <a:lumMod val="50000"/>
            </a:schemeClr>
          </a:solidFill>
          <a:ln>
            <a:solidFill>
              <a:schemeClr val="accent4">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irect Access Storage 18">
            <a:extLst>
              <a:ext uri="{FF2B5EF4-FFF2-40B4-BE49-F238E27FC236}">
                <a16:creationId xmlns:a16="http://schemas.microsoft.com/office/drawing/2014/main" id="{EBD8FFDA-1D0B-E70F-B80C-F1142516F133}"/>
              </a:ext>
            </a:extLst>
          </p:cNvPr>
          <p:cNvSpPr/>
          <p:nvPr/>
        </p:nvSpPr>
        <p:spPr>
          <a:xfrm rot="10800000">
            <a:off x="11277600" y="3104378"/>
            <a:ext cx="76200" cy="772373"/>
          </a:xfrm>
          <a:prstGeom prst="flowChartMagneticDrum">
            <a:avLst/>
          </a:prstGeom>
          <a:solidFill>
            <a:schemeClr val="accent4">
              <a:lumMod val="50000"/>
            </a:schemeClr>
          </a:solidFill>
          <a:ln>
            <a:solidFill>
              <a:schemeClr val="accent4">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6447CD-3A18-B0F7-53DF-B4DDE4E793D0}"/>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11</a:t>
            </a:r>
          </a:p>
        </p:txBody>
      </p:sp>
      <p:sp>
        <p:nvSpPr>
          <p:cNvPr id="11" name="TextBox 10">
            <a:extLst>
              <a:ext uri="{FF2B5EF4-FFF2-40B4-BE49-F238E27FC236}">
                <a16:creationId xmlns:a16="http://schemas.microsoft.com/office/drawing/2014/main" id="{E3EC66BC-72D4-3786-F7E3-A5FFB6D80D78}"/>
              </a:ext>
            </a:extLst>
          </p:cNvPr>
          <p:cNvSpPr txBox="1"/>
          <p:nvPr/>
        </p:nvSpPr>
        <p:spPr>
          <a:xfrm>
            <a:off x="259772" y="191394"/>
            <a:ext cx="1165355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accent5">
                    <a:lumMod val="75000"/>
                  </a:schemeClr>
                </a:solidFill>
                <a:latin typeface="Amasis MT Pro Medium"/>
                <a:cs typeface="Times New Roman"/>
              </a:rPr>
              <a:t>Geant4 simulations results for </a:t>
            </a:r>
            <a:r>
              <a:rPr lang="en-US" sz="2800" baseline="30000" dirty="0">
                <a:solidFill>
                  <a:schemeClr val="accent5">
                    <a:lumMod val="75000"/>
                  </a:schemeClr>
                </a:solidFill>
                <a:latin typeface="Amasis MT Pro Medium"/>
                <a:cs typeface="Times New Roman"/>
              </a:rPr>
              <a:t>113</a:t>
            </a:r>
            <a:r>
              <a:rPr lang="en-US" sz="2800" dirty="0">
                <a:solidFill>
                  <a:schemeClr val="accent5">
                    <a:lumMod val="75000"/>
                  </a:schemeClr>
                </a:solidFill>
                <a:latin typeface="Amasis MT Pro Medium"/>
                <a:cs typeface="Times New Roman"/>
              </a:rPr>
              <a:t>Sn electron conversion</a:t>
            </a:r>
            <a:endParaRPr lang="en-US" sz="2800" dirty="0">
              <a:solidFill>
                <a:schemeClr val="accent5">
                  <a:lumMod val="75000"/>
                </a:schemeClr>
              </a:solidFill>
              <a:latin typeface="Amasis MT Pro Medium"/>
            </a:endParaRPr>
          </a:p>
        </p:txBody>
      </p:sp>
      <p:sp>
        <p:nvSpPr>
          <p:cNvPr id="14" name="TextBox 13">
            <a:extLst>
              <a:ext uri="{FF2B5EF4-FFF2-40B4-BE49-F238E27FC236}">
                <a16:creationId xmlns:a16="http://schemas.microsoft.com/office/drawing/2014/main" id="{7F78AECF-F07B-1575-D9F8-67499CB8A641}"/>
              </a:ext>
            </a:extLst>
          </p:cNvPr>
          <p:cNvSpPr txBox="1"/>
          <p:nvPr/>
        </p:nvSpPr>
        <p:spPr>
          <a:xfrm>
            <a:off x="4010012" y="5500127"/>
            <a:ext cx="4908430" cy="276999"/>
          </a:xfrm>
          <a:prstGeom prst="rect">
            <a:avLst/>
          </a:prstGeom>
          <a:noFill/>
        </p:spPr>
        <p:txBody>
          <a:bodyPr wrap="square" rtlCol="0">
            <a:spAutoFit/>
          </a:bodyPr>
          <a:lstStyle/>
          <a:p>
            <a:r>
              <a:rPr lang="en-US" sz="1200" i="1" dirty="0"/>
              <a:t>Fig : Geant4 simulations representation for UCNA+ experiment </a:t>
            </a:r>
          </a:p>
        </p:txBody>
      </p:sp>
    </p:spTree>
    <p:extLst>
      <p:ext uri="{BB962C8B-B14F-4D97-AF65-F5344CB8AC3E}">
        <p14:creationId xmlns:p14="http://schemas.microsoft.com/office/powerpoint/2010/main" val="2281877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520B4757-703B-86C1-FEE9-7947463322E7}"/>
              </a:ext>
            </a:extLst>
          </p:cNvPr>
          <p:cNvSpPr txBox="1"/>
          <p:nvPr/>
        </p:nvSpPr>
        <p:spPr>
          <a:xfrm>
            <a:off x="1744962" y="5947793"/>
            <a:ext cx="8702075" cy="276999"/>
          </a:xfrm>
          <a:prstGeom prst="rect">
            <a:avLst/>
          </a:prstGeom>
          <a:noFill/>
        </p:spPr>
        <p:txBody>
          <a:bodyPr wrap="square" rtlCol="0">
            <a:spAutoFit/>
          </a:bodyPr>
          <a:lstStyle/>
          <a:p>
            <a:pPr algn="ctr"/>
            <a:r>
              <a:rPr lang="en-US" sz="1200" i="1" dirty="0"/>
              <a:t>Fig : Comparison of  fraction of Type 0 and dead events </a:t>
            </a:r>
            <a:r>
              <a:rPr lang="en-US" sz="1200" i="1" baseline="30000" dirty="0"/>
              <a:t>113</a:t>
            </a:r>
            <a:r>
              <a:rPr lang="en-US" sz="1200" i="1" dirty="0"/>
              <a:t>Sn in the UCNA+ Geant4 setup for different foil configuration</a:t>
            </a:r>
          </a:p>
        </p:txBody>
      </p:sp>
      <p:sp>
        <p:nvSpPr>
          <p:cNvPr id="22" name="TextBox 21">
            <a:extLst>
              <a:ext uri="{FF2B5EF4-FFF2-40B4-BE49-F238E27FC236}">
                <a16:creationId xmlns:a16="http://schemas.microsoft.com/office/drawing/2014/main" id="{AE79F26D-A0CE-5AF2-30E1-F05A3ED44024}"/>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12</a:t>
            </a:r>
          </a:p>
        </p:txBody>
      </p:sp>
      <p:sp>
        <p:nvSpPr>
          <p:cNvPr id="23" name="TextBox 22">
            <a:extLst>
              <a:ext uri="{FF2B5EF4-FFF2-40B4-BE49-F238E27FC236}">
                <a16:creationId xmlns:a16="http://schemas.microsoft.com/office/drawing/2014/main" id="{2BCE5992-75BB-D57F-C529-1754D727FA84}"/>
              </a:ext>
            </a:extLst>
          </p:cNvPr>
          <p:cNvSpPr txBox="1"/>
          <p:nvPr/>
        </p:nvSpPr>
        <p:spPr>
          <a:xfrm>
            <a:off x="346981" y="275054"/>
            <a:ext cx="67540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5">
                    <a:lumMod val="75000"/>
                  </a:schemeClr>
                </a:solidFill>
                <a:latin typeface="Amasis MT Pro Medium"/>
                <a:cs typeface="Times New Roman"/>
              </a:rPr>
              <a:t>Change in fraction of Type 0 and Type 1 events </a:t>
            </a:r>
            <a:endParaRPr lang="en-US" dirty="0">
              <a:solidFill>
                <a:schemeClr val="accent5">
                  <a:lumMod val="75000"/>
                </a:schemeClr>
              </a:solidFill>
              <a:latin typeface="Amasis MT Pro Medium"/>
            </a:endParaRPr>
          </a:p>
        </p:txBody>
      </p:sp>
      <p:sp>
        <p:nvSpPr>
          <p:cNvPr id="3" name="TextBox 2">
            <a:extLst>
              <a:ext uri="{FF2B5EF4-FFF2-40B4-BE49-F238E27FC236}">
                <a16:creationId xmlns:a16="http://schemas.microsoft.com/office/drawing/2014/main" id="{016B5011-FD96-95E0-5071-AD2EDED0FD1D}"/>
              </a:ext>
            </a:extLst>
          </p:cNvPr>
          <p:cNvSpPr txBox="1"/>
          <p:nvPr/>
        </p:nvSpPr>
        <p:spPr>
          <a:xfrm>
            <a:off x="1362856" y="625006"/>
            <a:ext cx="785901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accent6">
                    <a:lumMod val="60000"/>
                    <a:lumOff val="40000"/>
                  </a:schemeClr>
                </a:solidFill>
              </a:rPr>
              <a:t>maximum fraction of Type 0 </a:t>
            </a:r>
            <a:r>
              <a:rPr lang="en-US" dirty="0"/>
              <a:t>events when there is no foil !</a:t>
            </a:r>
          </a:p>
        </p:txBody>
      </p:sp>
      <p:pic>
        <p:nvPicPr>
          <p:cNvPr id="4" name="Picture 2" descr="Table&#10;&#10;Description automatically generated">
            <a:extLst>
              <a:ext uri="{FF2B5EF4-FFF2-40B4-BE49-F238E27FC236}">
                <a16:creationId xmlns:a16="http://schemas.microsoft.com/office/drawing/2014/main" id="{2D165A73-458A-F834-6647-C8CADAFC855E}"/>
              </a:ext>
            </a:extLst>
          </p:cNvPr>
          <p:cNvPicPr>
            <a:picLocks noChangeAspect="1"/>
          </p:cNvPicPr>
          <p:nvPr/>
        </p:nvPicPr>
        <p:blipFill rotWithShape="1">
          <a:blip r:embed="rId2"/>
          <a:srcRect l="4985" t="7947" r="8554" b="5740"/>
          <a:stretch/>
        </p:blipFill>
        <p:spPr>
          <a:xfrm>
            <a:off x="0" y="1433624"/>
            <a:ext cx="6093516" cy="4053505"/>
          </a:xfrm>
          <a:prstGeom prst="rect">
            <a:avLst/>
          </a:prstGeom>
        </p:spPr>
      </p:pic>
    </p:spTree>
    <p:extLst>
      <p:ext uri="{BB962C8B-B14F-4D97-AF65-F5344CB8AC3E}">
        <p14:creationId xmlns:p14="http://schemas.microsoft.com/office/powerpoint/2010/main" val="569591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520B4757-703B-86C1-FEE9-7947463322E7}"/>
              </a:ext>
            </a:extLst>
          </p:cNvPr>
          <p:cNvSpPr txBox="1"/>
          <p:nvPr/>
        </p:nvSpPr>
        <p:spPr>
          <a:xfrm>
            <a:off x="1744962" y="5947793"/>
            <a:ext cx="8702075" cy="276999"/>
          </a:xfrm>
          <a:prstGeom prst="rect">
            <a:avLst/>
          </a:prstGeom>
          <a:noFill/>
        </p:spPr>
        <p:txBody>
          <a:bodyPr wrap="square" rtlCol="0">
            <a:spAutoFit/>
          </a:bodyPr>
          <a:lstStyle/>
          <a:p>
            <a:pPr algn="ctr"/>
            <a:r>
              <a:rPr lang="en-US" sz="1200" i="1" dirty="0"/>
              <a:t>Fig : Comparison of  fraction of Type 0 and dead events </a:t>
            </a:r>
            <a:r>
              <a:rPr lang="en-US" sz="1200" i="1" baseline="30000" dirty="0"/>
              <a:t>113</a:t>
            </a:r>
            <a:r>
              <a:rPr lang="en-US" sz="1200" i="1" dirty="0"/>
              <a:t>Sn in the UCNA+ Geant4 setup for different foil configuration</a:t>
            </a:r>
          </a:p>
        </p:txBody>
      </p:sp>
      <p:sp>
        <p:nvSpPr>
          <p:cNvPr id="22" name="TextBox 21">
            <a:extLst>
              <a:ext uri="{FF2B5EF4-FFF2-40B4-BE49-F238E27FC236}">
                <a16:creationId xmlns:a16="http://schemas.microsoft.com/office/drawing/2014/main" id="{AE79F26D-A0CE-5AF2-30E1-F05A3ED44024}"/>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12</a:t>
            </a:r>
          </a:p>
        </p:txBody>
      </p:sp>
      <p:sp>
        <p:nvSpPr>
          <p:cNvPr id="23" name="TextBox 22">
            <a:extLst>
              <a:ext uri="{FF2B5EF4-FFF2-40B4-BE49-F238E27FC236}">
                <a16:creationId xmlns:a16="http://schemas.microsoft.com/office/drawing/2014/main" id="{2BCE5992-75BB-D57F-C529-1754D727FA84}"/>
              </a:ext>
            </a:extLst>
          </p:cNvPr>
          <p:cNvSpPr txBox="1"/>
          <p:nvPr/>
        </p:nvSpPr>
        <p:spPr>
          <a:xfrm>
            <a:off x="346981" y="275054"/>
            <a:ext cx="67540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5">
                    <a:lumMod val="75000"/>
                  </a:schemeClr>
                </a:solidFill>
                <a:latin typeface="Amasis MT Pro Medium"/>
                <a:cs typeface="Times New Roman"/>
              </a:rPr>
              <a:t>Change in fraction of Type 0 and Type 1 events </a:t>
            </a:r>
            <a:endParaRPr lang="en-US" dirty="0">
              <a:solidFill>
                <a:schemeClr val="accent5">
                  <a:lumMod val="75000"/>
                </a:schemeClr>
              </a:solidFill>
              <a:latin typeface="Amasis MT Pro Medium"/>
            </a:endParaRPr>
          </a:p>
        </p:txBody>
      </p:sp>
      <p:sp>
        <p:nvSpPr>
          <p:cNvPr id="3" name="TextBox 2">
            <a:extLst>
              <a:ext uri="{FF2B5EF4-FFF2-40B4-BE49-F238E27FC236}">
                <a16:creationId xmlns:a16="http://schemas.microsoft.com/office/drawing/2014/main" id="{016B5011-FD96-95E0-5071-AD2EDED0FD1D}"/>
              </a:ext>
            </a:extLst>
          </p:cNvPr>
          <p:cNvSpPr txBox="1"/>
          <p:nvPr/>
        </p:nvSpPr>
        <p:spPr>
          <a:xfrm>
            <a:off x="1362856" y="625006"/>
            <a:ext cx="7859012"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accent6">
                    <a:lumMod val="60000"/>
                    <a:lumOff val="40000"/>
                  </a:schemeClr>
                </a:solidFill>
              </a:rPr>
              <a:t>maximum fraction of Type 0 </a:t>
            </a:r>
            <a:r>
              <a:rPr lang="en-US" dirty="0"/>
              <a:t>events when there is no foil !</a:t>
            </a:r>
          </a:p>
          <a:p>
            <a:pPr marL="285750" indent="-285750">
              <a:buFont typeface="Arial" panose="020B0604020202020204" pitchFamily="34" charset="0"/>
              <a:buChar char="•"/>
            </a:pPr>
            <a:r>
              <a:rPr lang="en-US" dirty="0">
                <a:solidFill>
                  <a:srgbClr val="FF0000"/>
                </a:solidFill>
              </a:rPr>
              <a:t>Maximum Backscattering </a:t>
            </a:r>
            <a:r>
              <a:rPr lang="en-US" dirty="0"/>
              <a:t>when there are </a:t>
            </a:r>
            <a:r>
              <a:rPr lang="en-US" dirty="0">
                <a:solidFill>
                  <a:srgbClr val="FF0000"/>
                </a:solidFill>
              </a:rPr>
              <a:t>foils on both ends </a:t>
            </a:r>
          </a:p>
        </p:txBody>
      </p:sp>
      <p:pic>
        <p:nvPicPr>
          <p:cNvPr id="4" name="Picture 2" descr="Table&#10;&#10;Description automatically generated">
            <a:extLst>
              <a:ext uri="{FF2B5EF4-FFF2-40B4-BE49-F238E27FC236}">
                <a16:creationId xmlns:a16="http://schemas.microsoft.com/office/drawing/2014/main" id="{2D165A73-458A-F834-6647-C8CADAFC855E}"/>
              </a:ext>
            </a:extLst>
          </p:cNvPr>
          <p:cNvPicPr>
            <a:picLocks noChangeAspect="1"/>
          </p:cNvPicPr>
          <p:nvPr/>
        </p:nvPicPr>
        <p:blipFill rotWithShape="1">
          <a:blip r:embed="rId2"/>
          <a:srcRect l="4985" t="7947" r="8554" b="5740"/>
          <a:stretch/>
        </p:blipFill>
        <p:spPr>
          <a:xfrm>
            <a:off x="0" y="1433624"/>
            <a:ext cx="6093516" cy="4053505"/>
          </a:xfrm>
          <a:prstGeom prst="rect">
            <a:avLst/>
          </a:prstGeom>
        </p:spPr>
      </p:pic>
      <p:pic>
        <p:nvPicPr>
          <p:cNvPr id="5" name="Picture 5" descr="Table&#10;&#10;Description automatically generated">
            <a:extLst>
              <a:ext uri="{FF2B5EF4-FFF2-40B4-BE49-F238E27FC236}">
                <a16:creationId xmlns:a16="http://schemas.microsoft.com/office/drawing/2014/main" id="{06800978-1568-D830-EB9E-931B7858C1FD}"/>
              </a:ext>
            </a:extLst>
          </p:cNvPr>
          <p:cNvPicPr>
            <a:picLocks noChangeAspect="1"/>
          </p:cNvPicPr>
          <p:nvPr/>
        </p:nvPicPr>
        <p:blipFill rotWithShape="1">
          <a:blip r:embed="rId3"/>
          <a:srcRect l="4531" t="7729" r="7767" b="5797"/>
          <a:stretch/>
        </p:blipFill>
        <p:spPr>
          <a:xfrm>
            <a:off x="6062331" y="1477926"/>
            <a:ext cx="6047503" cy="3964892"/>
          </a:xfrm>
          <a:prstGeom prst="rect">
            <a:avLst/>
          </a:prstGeom>
        </p:spPr>
      </p:pic>
    </p:spTree>
    <p:extLst>
      <p:ext uri="{BB962C8B-B14F-4D97-AF65-F5344CB8AC3E}">
        <p14:creationId xmlns:p14="http://schemas.microsoft.com/office/powerpoint/2010/main" val="1025552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medium confidence">
            <a:extLst>
              <a:ext uri="{FF2B5EF4-FFF2-40B4-BE49-F238E27FC236}">
                <a16:creationId xmlns:a16="http://schemas.microsoft.com/office/drawing/2014/main" id="{F6F4AD0A-923B-361C-7B14-A82A0B9D08E8}"/>
              </a:ext>
            </a:extLst>
          </p:cNvPr>
          <p:cNvPicPr>
            <a:picLocks noChangeAspect="1"/>
          </p:cNvPicPr>
          <p:nvPr/>
        </p:nvPicPr>
        <p:blipFill rotWithShape="1">
          <a:blip r:embed="rId3">
            <a:extLst>
              <a:ext uri="{28A0092B-C50C-407E-A947-70E740481C1C}">
                <a14:useLocalDpi xmlns:a14="http://schemas.microsoft.com/office/drawing/2010/main" val="0"/>
              </a:ext>
            </a:extLst>
          </a:blip>
          <a:srcRect t="2225" r="2216" b="4845"/>
          <a:stretch/>
        </p:blipFill>
        <p:spPr>
          <a:xfrm>
            <a:off x="-15777" y="1919182"/>
            <a:ext cx="6111777" cy="3154362"/>
          </a:xfrm>
          <a:prstGeom prst="rect">
            <a:avLst/>
          </a:prstGeom>
        </p:spPr>
      </p:pic>
      <p:sp>
        <p:nvSpPr>
          <p:cNvPr id="12" name="Flowchart: Direct Access Storage 11">
            <a:extLst>
              <a:ext uri="{FF2B5EF4-FFF2-40B4-BE49-F238E27FC236}">
                <a16:creationId xmlns:a16="http://schemas.microsoft.com/office/drawing/2014/main" id="{8ECA8D0C-3B2B-351A-0EB9-F985D1652036}"/>
              </a:ext>
            </a:extLst>
          </p:cNvPr>
          <p:cNvSpPr/>
          <p:nvPr/>
        </p:nvSpPr>
        <p:spPr>
          <a:xfrm rot="10800000">
            <a:off x="11277600" y="2057400"/>
            <a:ext cx="76200" cy="838200"/>
          </a:xfrm>
          <a:prstGeom prst="flowChartMagneticDrum">
            <a:avLst/>
          </a:prstGeom>
          <a:solidFill>
            <a:schemeClr val="accent4">
              <a:lumMod val="50000"/>
            </a:schemeClr>
          </a:solidFill>
          <a:ln>
            <a:solidFill>
              <a:schemeClr val="accent4">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Direct Access Storage 15">
            <a:extLst>
              <a:ext uri="{FF2B5EF4-FFF2-40B4-BE49-F238E27FC236}">
                <a16:creationId xmlns:a16="http://schemas.microsoft.com/office/drawing/2014/main" id="{87FCFE91-1E2C-AFD0-35C6-2724FACBAA27}"/>
              </a:ext>
            </a:extLst>
          </p:cNvPr>
          <p:cNvSpPr/>
          <p:nvPr/>
        </p:nvSpPr>
        <p:spPr>
          <a:xfrm rot="10800000">
            <a:off x="7470008" y="2036582"/>
            <a:ext cx="76200" cy="838200"/>
          </a:xfrm>
          <a:prstGeom prst="flowChartMagneticDrum">
            <a:avLst/>
          </a:prstGeom>
          <a:solidFill>
            <a:schemeClr val="accent4">
              <a:lumMod val="50000"/>
            </a:schemeClr>
          </a:solidFill>
          <a:ln>
            <a:solidFill>
              <a:schemeClr val="accent4">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71605AD-8025-E983-BDE1-D6970E076705}"/>
              </a:ext>
            </a:extLst>
          </p:cNvPr>
          <p:cNvSpPr txBox="1"/>
          <p:nvPr/>
        </p:nvSpPr>
        <p:spPr>
          <a:xfrm>
            <a:off x="1092271" y="1937008"/>
            <a:ext cx="997527" cy="369332"/>
          </a:xfrm>
          <a:prstGeom prst="rect">
            <a:avLst/>
          </a:prstGeom>
          <a:noFill/>
        </p:spPr>
        <p:txBody>
          <a:bodyPr wrap="square" rtlCol="0">
            <a:spAutoFit/>
          </a:bodyPr>
          <a:lstStyle/>
          <a:p>
            <a:pPr>
              <a:lnSpc>
                <a:spcPct val="90000"/>
              </a:lnSpc>
            </a:pPr>
            <a:r>
              <a:rPr lang="en-US" sz="2000" b="1" dirty="0">
                <a:solidFill>
                  <a:srgbClr val="002060"/>
                </a:solidFill>
                <a:latin typeface="Times New Roman" panose="02020603050405020304" pitchFamily="18" charset="0"/>
                <a:cs typeface="Times New Roman" panose="02020603050405020304" pitchFamily="18" charset="0"/>
              </a:rPr>
              <a:t>0 Foil</a:t>
            </a:r>
          </a:p>
        </p:txBody>
      </p:sp>
      <p:pic>
        <p:nvPicPr>
          <p:cNvPr id="6" name="Picture 5" descr="Diagram&#10;&#10;Description automatically generated with medium confidence">
            <a:extLst>
              <a:ext uri="{FF2B5EF4-FFF2-40B4-BE49-F238E27FC236}">
                <a16:creationId xmlns:a16="http://schemas.microsoft.com/office/drawing/2014/main" id="{5978FD64-C019-B4C6-8FB8-30434F8C21F6}"/>
              </a:ext>
            </a:extLst>
          </p:cNvPr>
          <p:cNvPicPr>
            <a:picLocks noChangeAspect="1"/>
          </p:cNvPicPr>
          <p:nvPr/>
        </p:nvPicPr>
        <p:blipFill rotWithShape="1">
          <a:blip r:embed="rId3">
            <a:extLst>
              <a:ext uri="{28A0092B-C50C-407E-A947-70E740481C1C}">
                <a14:useLocalDpi xmlns:a14="http://schemas.microsoft.com/office/drawing/2010/main" val="0"/>
              </a:ext>
            </a:extLst>
          </a:blip>
          <a:srcRect t="2225" r="2216" b="4845"/>
          <a:stretch/>
        </p:blipFill>
        <p:spPr>
          <a:xfrm>
            <a:off x="6236827" y="1937008"/>
            <a:ext cx="5955173" cy="3075707"/>
          </a:xfrm>
          <a:prstGeom prst="rect">
            <a:avLst/>
          </a:prstGeom>
        </p:spPr>
      </p:pic>
      <p:sp>
        <p:nvSpPr>
          <p:cNvPr id="10" name="TextBox 9">
            <a:extLst>
              <a:ext uri="{FF2B5EF4-FFF2-40B4-BE49-F238E27FC236}">
                <a16:creationId xmlns:a16="http://schemas.microsoft.com/office/drawing/2014/main" id="{53D25DB2-E9C4-D816-E92D-6314F3A7E771}"/>
              </a:ext>
            </a:extLst>
          </p:cNvPr>
          <p:cNvSpPr txBox="1"/>
          <p:nvPr/>
        </p:nvSpPr>
        <p:spPr>
          <a:xfrm>
            <a:off x="7356862" y="1980010"/>
            <a:ext cx="6172200" cy="341632"/>
          </a:xfrm>
          <a:prstGeom prst="rect">
            <a:avLst/>
          </a:prstGeom>
          <a:noFill/>
        </p:spPr>
        <p:txBody>
          <a:bodyPr wrap="square">
            <a:spAutoFit/>
          </a:bodyPr>
          <a:lstStyle/>
          <a:p>
            <a:pPr>
              <a:lnSpc>
                <a:spcPct val="90000"/>
              </a:lnSpc>
            </a:pPr>
            <a:r>
              <a:rPr lang="en-US" b="1" dirty="0">
                <a:solidFill>
                  <a:srgbClr val="FF0000"/>
                </a:solidFill>
                <a:latin typeface="Times New Roman" panose="02020603050405020304" pitchFamily="18" charset="0"/>
                <a:cs typeface="Times New Roman" panose="02020603050405020304" pitchFamily="18" charset="0"/>
              </a:rPr>
              <a:t>1 Foil</a:t>
            </a:r>
          </a:p>
        </p:txBody>
      </p:sp>
      <p:sp>
        <p:nvSpPr>
          <p:cNvPr id="18" name="Flowchart: Direct Access Storage 17">
            <a:extLst>
              <a:ext uri="{FF2B5EF4-FFF2-40B4-BE49-F238E27FC236}">
                <a16:creationId xmlns:a16="http://schemas.microsoft.com/office/drawing/2014/main" id="{9DA57521-8DB2-5291-7DFA-05E0FA5A5E81}"/>
              </a:ext>
            </a:extLst>
          </p:cNvPr>
          <p:cNvSpPr/>
          <p:nvPr/>
        </p:nvSpPr>
        <p:spPr>
          <a:xfrm rot="10800000">
            <a:off x="7488580" y="3110176"/>
            <a:ext cx="76200" cy="772373"/>
          </a:xfrm>
          <a:prstGeom prst="flowChartMagneticDrum">
            <a:avLst/>
          </a:prstGeom>
          <a:solidFill>
            <a:schemeClr val="accent4">
              <a:lumMod val="50000"/>
            </a:schemeClr>
          </a:solidFill>
          <a:ln>
            <a:solidFill>
              <a:schemeClr val="accent4">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irect Access Storage 18">
            <a:extLst>
              <a:ext uri="{FF2B5EF4-FFF2-40B4-BE49-F238E27FC236}">
                <a16:creationId xmlns:a16="http://schemas.microsoft.com/office/drawing/2014/main" id="{EBD8FFDA-1D0B-E70F-B80C-F1142516F133}"/>
              </a:ext>
            </a:extLst>
          </p:cNvPr>
          <p:cNvSpPr/>
          <p:nvPr/>
        </p:nvSpPr>
        <p:spPr>
          <a:xfrm rot="10800000">
            <a:off x="11277600" y="3104378"/>
            <a:ext cx="76200" cy="772373"/>
          </a:xfrm>
          <a:prstGeom prst="flowChartMagneticDrum">
            <a:avLst/>
          </a:prstGeom>
          <a:solidFill>
            <a:schemeClr val="accent4">
              <a:lumMod val="50000"/>
            </a:schemeClr>
          </a:solidFill>
          <a:ln>
            <a:solidFill>
              <a:schemeClr val="accent4">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6447CD-3A18-B0F7-53DF-B4DDE4E793D0}"/>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13</a:t>
            </a:r>
          </a:p>
        </p:txBody>
      </p:sp>
      <p:sp>
        <p:nvSpPr>
          <p:cNvPr id="11" name="TextBox 10">
            <a:extLst>
              <a:ext uri="{FF2B5EF4-FFF2-40B4-BE49-F238E27FC236}">
                <a16:creationId xmlns:a16="http://schemas.microsoft.com/office/drawing/2014/main" id="{E3EC66BC-72D4-3786-F7E3-A5FFB6D80D78}"/>
              </a:ext>
            </a:extLst>
          </p:cNvPr>
          <p:cNvSpPr txBox="1"/>
          <p:nvPr/>
        </p:nvSpPr>
        <p:spPr>
          <a:xfrm>
            <a:off x="259772" y="191394"/>
            <a:ext cx="1165355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accent5">
                    <a:lumMod val="75000"/>
                  </a:schemeClr>
                </a:solidFill>
                <a:latin typeface="Amasis MT Pro Medium"/>
                <a:cs typeface="Times New Roman"/>
              </a:rPr>
              <a:t>Geant4 simulations results for </a:t>
            </a:r>
            <a:r>
              <a:rPr lang="en-US" sz="2800" baseline="30000" dirty="0">
                <a:solidFill>
                  <a:schemeClr val="accent5">
                    <a:lumMod val="75000"/>
                  </a:schemeClr>
                </a:solidFill>
                <a:latin typeface="Amasis MT Pro Medium"/>
                <a:cs typeface="Times New Roman"/>
              </a:rPr>
              <a:t>113</a:t>
            </a:r>
            <a:r>
              <a:rPr lang="en-US" sz="2800" dirty="0">
                <a:solidFill>
                  <a:schemeClr val="accent5">
                    <a:lumMod val="75000"/>
                  </a:schemeClr>
                </a:solidFill>
                <a:latin typeface="Amasis MT Pro Medium"/>
                <a:cs typeface="Times New Roman"/>
              </a:rPr>
              <a:t>Sn electron conversion</a:t>
            </a:r>
            <a:endParaRPr lang="en-US" sz="2800" dirty="0">
              <a:solidFill>
                <a:schemeClr val="accent5">
                  <a:lumMod val="75000"/>
                </a:schemeClr>
              </a:solidFill>
              <a:latin typeface="Amasis MT Pro Medium"/>
            </a:endParaRPr>
          </a:p>
        </p:txBody>
      </p:sp>
      <p:sp>
        <p:nvSpPr>
          <p:cNvPr id="14" name="TextBox 13">
            <a:extLst>
              <a:ext uri="{FF2B5EF4-FFF2-40B4-BE49-F238E27FC236}">
                <a16:creationId xmlns:a16="http://schemas.microsoft.com/office/drawing/2014/main" id="{7F78AECF-F07B-1575-D9F8-67499CB8A641}"/>
              </a:ext>
            </a:extLst>
          </p:cNvPr>
          <p:cNvSpPr txBox="1"/>
          <p:nvPr/>
        </p:nvSpPr>
        <p:spPr>
          <a:xfrm>
            <a:off x="4010012" y="5500127"/>
            <a:ext cx="4908430" cy="276999"/>
          </a:xfrm>
          <a:prstGeom prst="rect">
            <a:avLst/>
          </a:prstGeom>
          <a:noFill/>
        </p:spPr>
        <p:txBody>
          <a:bodyPr wrap="square" rtlCol="0">
            <a:spAutoFit/>
          </a:bodyPr>
          <a:lstStyle/>
          <a:p>
            <a:r>
              <a:rPr lang="en-US" sz="1200" i="1" dirty="0"/>
              <a:t>Fig : Geant4 simulations representation for UCNA+ experiment </a:t>
            </a:r>
          </a:p>
        </p:txBody>
      </p:sp>
      <p:pic>
        <p:nvPicPr>
          <p:cNvPr id="3" name="Picture 12" descr="Chart, line chart&#10;&#10;Description automatically generated">
            <a:extLst>
              <a:ext uri="{FF2B5EF4-FFF2-40B4-BE49-F238E27FC236}">
                <a16:creationId xmlns:a16="http://schemas.microsoft.com/office/drawing/2014/main" id="{C3D61126-7B23-81D0-7701-463097BB8498}"/>
              </a:ext>
            </a:extLst>
          </p:cNvPr>
          <p:cNvPicPr>
            <a:picLocks noChangeAspect="1"/>
          </p:cNvPicPr>
          <p:nvPr/>
        </p:nvPicPr>
        <p:blipFill rotWithShape="1">
          <a:blip r:embed="rId4"/>
          <a:srcRect l="3748" t="7776" r="8102" b="4801"/>
          <a:stretch/>
        </p:blipFill>
        <p:spPr>
          <a:xfrm>
            <a:off x="1951076" y="715926"/>
            <a:ext cx="7731023" cy="5120686"/>
          </a:xfrm>
          <a:prstGeom prst="rect">
            <a:avLst/>
          </a:prstGeom>
        </p:spPr>
      </p:pic>
      <p:sp>
        <p:nvSpPr>
          <p:cNvPr id="8" name="TextBox 7">
            <a:extLst>
              <a:ext uri="{FF2B5EF4-FFF2-40B4-BE49-F238E27FC236}">
                <a16:creationId xmlns:a16="http://schemas.microsoft.com/office/drawing/2014/main" id="{7BFAEDA2-27DD-FC86-CACF-FFA1B5DCD12A}"/>
              </a:ext>
            </a:extLst>
          </p:cNvPr>
          <p:cNvSpPr txBox="1"/>
          <p:nvPr/>
        </p:nvSpPr>
        <p:spPr>
          <a:xfrm>
            <a:off x="4010012" y="3231322"/>
            <a:ext cx="3050171" cy="646331"/>
          </a:xfrm>
          <a:prstGeom prst="rect">
            <a:avLst/>
          </a:prstGeom>
          <a:noFill/>
        </p:spPr>
        <p:txBody>
          <a:bodyPr wrap="square" rtlCol="0">
            <a:spAutoFit/>
          </a:bodyPr>
          <a:lstStyle/>
          <a:p>
            <a:pPr algn="ctr"/>
            <a:r>
              <a:rPr lang="en-US" dirty="0"/>
              <a:t>Indicating angular dependence of emitted electron</a:t>
            </a:r>
          </a:p>
        </p:txBody>
      </p:sp>
      <p:cxnSp>
        <p:nvCxnSpPr>
          <p:cNvPr id="5" name="Straight Arrow Connector 4">
            <a:extLst>
              <a:ext uri="{FF2B5EF4-FFF2-40B4-BE49-F238E27FC236}">
                <a16:creationId xmlns:a16="http://schemas.microsoft.com/office/drawing/2014/main" id="{E5A7F122-B402-E1C2-00A9-1FF236883F1A}"/>
              </a:ext>
            </a:extLst>
          </p:cNvPr>
          <p:cNvCxnSpPr/>
          <p:nvPr/>
        </p:nvCxnSpPr>
        <p:spPr>
          <a:xfrm>
            <a:off x="6177719" y="3899871"/>
            <a:ext cx="1487219" cy="1031965"/>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83781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1D5FCA5-7AAD-61E0-1B09-4C3A94C95764}"/>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14</a:t>
            </a:r>
          </a:p>
        </p:txBody>
      </p:sp>
      <p:sp>
        <p:nvSpPr>
          <p:cNvPr id="2" name="TextBox 1">
            <a:extLst>
              <a:ext uri="{FF2B5EF4-FFF2-40B4-BE49-F238E27FC236}">
                <a16:creationId xmlns:a16="http://schemas.microsoft.com/office/drawing/2014/main" id="{C2D2D328-BCEF-F447-6432-AC48D2B09D91}"/>
              </a:ext>
            </a:extLst>
          </p:cNvPr>
          <p:cNvSpPr txBox="1"/>
          <p:nvPr/>
        </p:nvSpPr>
        <p:spPr>
          <a:xfrm>
            <a:off x="346981" y="157488"/>
            <a:ext cx="675409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accent5">
                    <a:lumMod val="75000"/>
                  </a:schemeClr>
                </a:solidFill>
                <a:latin typeface="Amasis MT Pro Medium"/>
                <a:cs typeface="Times New Roman"/>
              </a:rPr>
              <a:t>Angular dependent effects </a:t>
            </a:r>
            <a:endParaRPr lang="en-US" sz="2000" dirty="0">
              <a:solidFill>
                <a:schemeClr val="accent5">
                  <a:lumMod val="75000"/>
                </a:schemeClr>
              </a:solidFill>
              <a:latin typeface="Amasis MT Pro Medium"/>
            </a:endParaRPr>
          </a:p>
        </p:txBody>
      </p:sp>
      <p:sp>
        <p:nvSpPr>
          <p:cNvPr id="3" name="Cube 2">
            <a:extLst>
              <a:ext uri="{FF2B5EF4-FFF2-40B4-BE49-F238E27FC236}">
                <a16:creationId xmlns:a16="http://schemas.microsoft.com/office/drawing/2014/main" id="{DC99D897-5FFB-620B-7E4B-B187C9AD41BB}"/>
              </a:ext>
            </a:extLst>
          </p:cNvPr>
          <p:cNvSpPr/>
          <p:nvPr/>
        </p:nvSpPr>
        <p:spPr>
          <a:xfrm>
            <a:off x="8249812" y="526820"/>
            <a:ext cx="146649" cy="2266935"/>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ABA4CC9-9744-3867-1F5E-CD65AE6C2179}"/>
              </a:ext>
            </a:extLst>
          </p:cNvPr>
          <p:cNvSpPr txBox="1"/>
          <p:nvPr/>
        </p:nvSpPr>
        <p:spPr>
          <a:xfrm>
            <a:off x="9710907" y="3198167"/>
            <a:ext cx="1388853" cy="461665"/>
          </a:xfrm>
          <a:prstGeom prst="rect">
            <a:avLst/>
          </a:prstGeom>
          <a:noFill/>
        </p:spPr>
        <p:txBody>
          <a:bodyPr wrap="square" rtlCol="0">
            <a:spAutoFit/>
          </a:bodyPr>
          <a:lstStyle/>
          <a:p>
            <a:pPr algn="ctr"/>
            <a:r>
              <a:rPr lang="en-US" sz="1200" dirty="0"/>
              <a:t>Detector 1</a:t>
            </a:r>
          </a:p>
          <a:p>
            <a:pPr algn="ctr"/>
            <a:r>
              <a:rPr lang="en-US" sz="1200" dirty="0"/>
              <a:t>(+z)</a:t>
            </a:r>
          </a:p>
        </p:txBody>
      </p:sp>
      <p:sp>
        <p:nvSpPr>
          <p:cNvPr id="15" name="TextBox 14">
            <a:extLst>
              <a:ext uri="{FF2B5EF4-FFF2-40B4-BE49-F238E27FC236}">
                <a16:creationId xmlns:a16="http://schemas.microsoft.com/office/drawing/2014/main" id="{83DE0822-6CC4-B426-F4B1-5C70C60F1DA3}"/>
              </a:ext>
            </a:extLst>
          </p:cNvPr>
          <p:cNvSpPr txBox="1"/>
          <p:nvPr/>
        </p:nvSpPr>
        <p:spPr>
          <a:xfrm>
            <a:off x="7628709" y="3141332"/>
            <a:ext cx="1388853" cy="461665"/>
          </a:xfrm>
          <a:prstGeom prst="rect">
            <a:avLst/>
          </a:prstGeom>
          <a:noFill/>
        </p:spPr>
        <p:txBody>
          <a:bodyPr wrap="square" rtlCol="0">
            <a:spAutoFit/>
          </a:bodyPr>
          <a:lstStyle/>
          <a:p>
            <a:pPr algn="ctr"/>
            <a:r>
              <a:rPr lang="en-US" sz="1200" dirty="0"/>
              <a:t>Detector 2</a:t>
            </a:r>
          </a:p>
          <a:p>
            <a:pPr algn="ctr"/>
            <a:r>
              <a:rPr lang="en-US" sz="1200" dirty="0"/>
              <a:t>(-z)</a:t>
            </a:r>
          </a:p>
        </p:txBody>
      </p:sp>
      <p:sp>
        <p:nvSpPr>
          <p:cNvPr id="16" name="Cube 15">
            <a:extLst>
              <a:ext uri="{FF2B5EF4-FFF2-40B4-BE49-F238E27FC236}">
                <a16:creationId xmlns:a16="http://schemas.microsoft.com/office/drawing/2014/main" id="{BDF94D64-2190-1BDF-174D-6401A1D9E3FE}"/>
              </a:ext>
            </a:extLst>
          </p:cNvPr>
          <p:cNvSpPr/>
          <p:nvPr/>
        </p:nvSpPr>
        <p:spPr>
          <a:xfrm>
            <a:off x="10261213" y="557598"/>
            <a:ext cx="146649" cy="2266935"/>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6D655AFE-E1F2-F0F3-7ED2-3CDDD3F63802}"/>
              </a:ext>
            </a:extLst>
          </p:cNvPr>
          <p:cNvCxnSpPr>
            <a:cxnSpLocks/>
          </p:cNvCxnSpPr>
          <p:nvPr/>
        </p:nvCxnSpPr>
        <p:spPr>
          <a:xfrm>
            <a:off x="9535885" y="1908616"/>
            <a:ext cx="817196"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m3d="http://schemas.microsoft.com/office/drawing/2017/model3d" Requires="am3d">
          <p:graphicFrame>
            <p:nvGraphicFramePr>
              <p:cNvPr id="19" name="3D Model 18" descr="Sphere">
                <a:extLst>
                  <a:ext uri="{FF2B5EF4-FFF2-40B4-BE49-F238E27FC236}">
                    <a16:creationId xmlns:a16="http://schemas.microsoft.com/office/drawing/2014/main" id="{12367FA3-A249-9002-708E-841DC52C9DB3}"/>
                  </a:ext>
                </a:extLst>
              </p:cNvPr>
              <p:cNvGraphicFramePr>
                <a:graphicFrameLocks noChangeAspect="1"/>
              </p:cNvGraphicFramePr>
              <p:nvPr>
                <p:extLst>
                  <p:ext uri="{D42A27DB-BD31-4B8C-83A1-F6EECF244321}">
                    <p14:modId xmlns:p14="http://schemas.microsoft.com/office/powerpoint/2010/main" val="2609389691"/>
                  </p:ext>
                </p:extLst>
              </p:nvPr>
            </p:nvGraphicFramePr>
            <p:xfrm>
              <a:off x="9315692" y="2124076"/>
              <a:ext cx="250131" cy="250131"/>
            </p:xfrm>
            <a:graphic>
              <a:graphicData uri="http://schemas.microsoft.com/office/drawing/2017/model3d">
                <am3d:model3d r:embed="rId3">
                  <am3d:spPr>
                    <a:xfrm>
                      <a:off x="0" y="0"/>
                      <a:ext cx="250131" cy="250131"/>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4"/>
                  </am3d:raster>
                  <am3d:objViewport viewportSz="3653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Sphere">
                <a:extLst>
                  <a:ext uri="{FF2B5EF4-FFF2-40B4-BE49-F238E27FC236}">
                    <a16:creationId xmlns:a16="http://schemas.microsoft.com/office/drawing/2014/main" id="{12367FA3-A249-9002-708E-841DC52C9DB3}"/>
                  </a:ext>
                </a:extLst>
              </p:cNvPr>
              <p:cNvPicPr>
                <a:picLocks noGrp="1" noRot="1" noChangeAspect="1" noMove="1" noResize="1" noEditPoints="1" noAdjustHandles="1" noChangeArrowheads="1" noChangeShapeType="1" noCrop="1"/>
              </p:cNvPicPr>
              <p:nvPr/>
            </p:nvPicPr>
            <p:blipFill>
              <a:blip r:embed="rId4"/>
              <a:stretch>
                <a:fillRect/>
              </a:stretch>
            </p:blipFill>
            <p:spPr>
              <a:xfrm>
                <a:off x="9315692" y="2124076"/>
                <a:ext cx="250131" cy="250131"/>
              </a:xfrm>
              <a:prstGeom prst="rect">
                <a:avLst/>
              </a:prstGeom>
            </p:spPr>
          </p:pic>
        </mc:Fallback>
      </mc:AlternateContent>
      <p:cxnSp>
        <p:nvCxnSpPr>
          <p:cNvPr id="22" name="Straight Arrow Connector 21">
            <a:extLst>
              <a:ext uri="{FF2B5EF4-FFF2-40B4-BE49-F238E27FC236}">
                <a16:creationId xmlns:a16="http://schemas.microsoft.com/office/drawing/2014/main" id="{17C0AA02-C72A-45C4-98EF-9BC0763192E6}"/>
              </a:ext>
            </a:extLst>
          </p:cNvPr>
          <p:cNvCxnSpPr/>
          <p:nvPr/>
        </p:nvCxnSpPr>
        <p:spPr>
          <a:xfrm flipV="1">
            <a:off x="9387450" y="1660287"/>
            <a:ext cx="323457" cy="196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CE7E0C0F-70E0-C2C9-CCED-C0EC2A17CCD2}"/>
                  </a:ext>
                </a:extLst>
              </p14:cNvPr>
              <p14:cNvContentPartPr/>
              <p14:nvPr/>
            </p14:nvContentPartPr>
            <p14:xfrm rot="5400000">
              <a:off x="9563934" y="1776406"/>
              <a:ext cx="201059" cy="116318"/>
            </p14:xfrm>
          </p:contentPart>
        </mc:Choice>
        <mc:Fallback xmlns="">
          <p:pic>
            <p:nvPicPr>
              <p:cNvPr id="23" name="Ink 22">
                <a:extLst>
                  <a:ext uri="{FF2B5EF4-FFF2-40B4-BE49-F238E27FC236}">
                    <a16:creationId xmlns:a16="http://schemas.microsoft.com/office/drawing/2014/main" id="{CE7E0C0F-70E0-C2C9-CCED-C0EC2A17CCD2}"/>
                  </a:ext>
                </a:extLst>
              </p:cNvPr>
              <p:cNvPicPr/>
              <p:nvPr/>
            </p:nvPicPr>
            <p:blipFill>
              <a:blip r:embed="rId7"/>
              <a:stretch>
                <a:fillRect/>
              </a:stretch>
            </p:blipFill>
            <p:spPr>
              <a:xfrm rot="5400000">
                <a:off x="9554942" y="1767403"/>
                <a:ext cx="218683" cy="133964"/>
              </a:xfrm>
              <a:prstGeom prst="rect">
                <a:avLst/>
              </a:prstGeom>
            </p:spPr>
          </p:pic>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D505C53-AB7C-1E8D-BFF6-989EA0078FCF}"/>
                  </a:ext>
                </a:extLst>
              </p:cNvPr>
              <p:cNvSpPr txBox="1"/>
              <p:nvPr/>
            </p:nvSpPr>
            <p:spPr>
              <a:xfrm>
                <a:off x="9545116" y="1541991"/>
                <a:ext cx="6983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𝑒</m:t>
                          </m:r>
                        </m:sub>
                      </m:sSub>
                    </m:oMath>
                  </m:oMathPara>
                </a14:m>
                <a:endParaRPr lang="en-US" b="0" dirty="0">
                  <a:ea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3D505C53-AB7C-1E8D-BFF6-989EA0078FCF}"/>
                  </a:ext>
                </a:extLst>
              </p:cNvPr>
              <p:cNvSpPr txBox="1">
                <a:spLocks noRot="1" noChangeAspect="1" noMove="1" noResize="1" noEditPoints="1" noAdjustHandles="1" noChangeArrowheads="1" noChangeShapeType="1" noTextEdit="1"/>
              </p:cNvSpPr>
              <p:nvPr/>
            </p:nvSpPr>
            <p:spPr>
              <a:xfrm>
                <a:off x="9545116" y="1541991"/>
                <a:ext cx="698326" cy="369332"/>
              </a:xfrm>
              <a:prstGeom prst="rect">
                <a:avLst/>
              </a:prstGeom>
              <a:blipFill>
                <a:blip r:embed="rId8"/>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21778D3-1F30-85FC-854B-D06B8F6086FF}"/>
              </a:ext>
            </a:extLst>
          </p:cNvPr>
          <p:cNvSpPr txBox="1"/>
          <p:nvPr/>
        </p:nvSpPr>
        <p:spPr>
          <a:xfrm>
            <a:off x="7837623" y="4243510"/>
            <a:ext cx="3384503" cy="646331"/>
          </a:xfrm>
          <a:prstGeom prst="rect">
            <a:avLst/>
          </a:prstGeom>
          <a:noFill/>
        </p:spPr>
        <p:txBody>
          <a:bodyPr wrap="square" rtlCol="0">
            <a:spAutoFit/>
          </a:bodyPr>
          <a:lstStyle/>
          <a:p>
            <a:pPr marL="285750" indent="-285750">
              <a:buFont typeface="Arial" panose="020B0604020202020204" pitchFamily="34" charset="0"/>
              <a:buChar char="•"/>
            </a:pPr>
            <a:r>
              <a:rPr lang="en-US" dirty="0"/>
              <a:t>For </a:t>
            </a:r>
            <a:r>
              <a:rPr lang="en-US" dirty="0">
                <a:solidFill>
                  <a:srgbClr val="FF0000"/>
                </a:solidFill>
              </a:rPr>
              <a:t>single foil </a:t>
            </a:r>
            <a:r>
              <a:rPr lang="en-US" dirty="0"/>
              <a:t>configuration we notice multiple scattering</a:t>
            </a:r>
          </a:p>
        </p:txBody>
      </p:sp>
      <p:pic>
        <p:nvPicPr>
          <p:cNvPr id="4" name="Picture 5" descr="Chart, line chart&#10;&#10;Description automatically generated">
            <a:extLst>
              <a:ext uri="{FF2B5EF4-FFF2-40B4-BE49-F238E27FC236}">
                <a16:creationId xmlns:a16="http://schemas.microsoft.com/office/drawing/2014/main" id="{D1BC765C-E3C5-6CD2-FE6B-D0BE8136792C}"/>
              </a:ext>
            </a:extLst>
          </p:cNvPr>
          <p:cNvPicPr>
            <a:picLocks noChangeAspect="1"/>
          </p:cNvPicPr>
          <p:nvPr/>
        </p:nvPicPr>
        <p:blipFill rotWithShape="1">
          <a:blip r:embed="rId9"/>
          <a:srcRect l="4928" t="6860" r="8901" b="3688"/>
          <a:stretch/>
        </p:blipFill>
        <p:spPr>
          <a:xfrm>
            <a:off x="11373" y="1365603"/>
            <a:ext cx="6194355" cy="4277081"/>
          </a:xfrm>
          <a:prstGeom prst="rect">
            <a:avLst/>
          </a:prstGeom>
        </p:spPr>
      </p:pic>
      <p:sp>
        <p:nvSpPr>
          <p:cNvPr id="5" name="TextBox 4">
            <a:extLst>
              <a:ext uri="{FF2B5EF4-FFF2-40B4-BE49-F238E27FC236}">
                <a16:creationId xmlns:a16="http://schemas.microsoft.com/office/drawing/2014/main" id="{0310CA28-5F14-6F50-4476-CCC906B5A560}"/>
              </a:ext>
            </a:extLst>
          </p:cNvPr>
          <p:cNvSpPr txBox="1"/>
          <p:nvPr/>
        </p:nvSpPr>
        <p:spPr>
          <a:xfrm>
            <a:off x="120035" y="5571543"/>
            <a:ext cx="5714152" cy="4247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pPr>
            <a:r>
              <a:rPr lang="en-US" sz="1200" i="1" dirty="0"/>
              <a:t>Fig: Probability distribution with which angle electron is emitted for the events that are detected by detector 1 first. </a:t>
            </a:r>
          </a:p>
        </p:txBody>
      </p:sp>
      <p:sp>
        <p:nvSpPr>
          <p:cNvPr id="6" name="TextBox 5">
            <a:extLst>
              <a:ext uri="{FF2B5EF4-FFF2-40B4-BE49-F238E27FC236}">
                <a16:creationId xmlns:a16="http://schemas.microsoft.com/office/drawing/2014/main" id="{9511FD91-532C-A65F-0A88-63A7CE1090BF}"/>
              </a:ext>
            </a:extLst>
          </p:cNvPr>
          <p:cNvSpPr txBox="1"/>
          <p:nvPr/>
        </p:nvSpPr>
        <p:spPr>
          <a:xfrm rot="16200000">
            <a:off x="-586236" y="2397248"/>
            <a:ext cx="1298222" cy="261610"/>
          </a:xfrm>
          <a:prstGeom prst="rect">
            <a:avLst/>
          </a:prstGeom>
          <a:noFill/>
        </p:spPr>
        <p:txBody>
          <a:bodyPr wrap="square" rtlCol="0">
            <a:spAutoFit/>
          </a:bodyPr>
          <a:lstStyle/>
          <a:p>
            <a:r>
              <a:rPr lang="en-US" sz="1100" dirty="0">
                <a:latin typeface="Amasis MT Pro" panose="02040504050005020304" pitchFamily="18" charset="0"/>
              </a:rPr>
              <a:t>density</a:t>
            </a:r>
          </a:p>
        </p:txBody>
      </p:sp>
      <p:sp>
        <p:nvSpPr>
          <p:cNvPr id="10" name="Explosion: 14 Points 9">
            <a:extLst>
              <a:ext uri="{FF2B5EF4-FFF2-40B4-BE49-F238E27FC236}">
                <a16:creationId xmlns:a16="http://schemas.microsoft.com/office/drawing/2014/main" id="{2B867675-A2BE-0246-5D9A-23622F0B3D87}"/>
              </a:ext>
            </a:extLst>
          </p:cNvPr>
          <p:cNvSpPr/>
          <p:nvPr/>
        </p:nvSpPr>
        <p:spPr>
          <a:xfrm>
            <a:off x="8331401" y="2200099"/>
            <a:ext cx="181821" cy="322703"/>
          </a:xfrm>
          <a:prstGeom prst="irregularSeal2">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1" name="3D Model 10" descr="Sphere">
                <a:extLst>
                  <a:ext uri="{FF2B5EF4-FFF2-40B4-BE49-F238E27FC236}">
                    <a16:creationId xmlns:a16="http://schemas.microsoft.com/office/drawing/2014/main" id="{ED4FD458-29F8-F36D-C534-7D70C54052F6}"/>
                  </a:ext>
                </a:extLst>
              </p:cNvPr>
              <p:cNvGraphicFramePr>
                <a:graphicFrameLocks noChangeAspect="1"/>
              </p:cNvGraphicFramePr>
              <p:nvPr>
                <p:extLst>
                  <p:ext uri="{D42A27DB-BD31-4B8C-83A1-F6EECF244321}">
                    <p14:modId xmlns:p14="http://schemas.microsoft.com/office/powerpoint/2010/main" val="1012385381"/>
                  </p:ext>
                </p:extLst>
              </p:nvPr>
            </p:nvGraphicFramePr>
            <p:xfrm>
              <a:off x="9315693" y="1738948"/>
              <a:ext cx="250130" cy="250130"/>
            </p:xfrm>
            <a:graphic>
              <a:graphicData uri="http://schemas.microsoft.com/office/drawing/2017/model3d">
                <am3d:model3d r:embed="rId3">
                  <am3d:spPr>
                    <a:xfrm>
                      <a:off x="0" y="0"/>
                      <a:ext cx="250130" cy="250130"/>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10"/>
                  </am3d:raster>
                  <am3d:objViewport viewportSz="3653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Sphere">
                <a:extLst>
                  <a:ext uri="{FF2B5EF4-FFF2-40B4-BE49-F238E27FC236}">
                    <a16:creationId xmlns:a16="http://schemas.microsoft.com/office/drawing/2014/main" id="{ED4FD458-29F8-F36D-C534-7D70C54052F6}"/>
                  </a:ext>
                </a:extLst>
              </p:cNvPr>
              <p:cNvPicPr>
                <a:picLocks noGrp="1" noRot="1" noChangeAspect="1" noMove="1" noResize="1" noEditPoints="1" noAdjustHandles="1" noChangeArrowheads="1" noChangeShapeType="1" noCrop="1"/>
              </p:cNvPicPr>
              <p:nvPr/>
            </p:nvPicPr>
            <p:blipFill>
              <a:blip r:embed="rId10"/>
              <a:stretch>
                <a:fillRect/>
              </a:stretch>
            </p:blipFill>
            <p:spPr>
              <a:xfrm>
                <a:off x="9315693" y="1738948"/>
                <a:ext cx="250130" cy="250130"/>
              </a:xfrm>
              <a:prstGeom prst="rect">
                <a:avLst/>
              </a:prstGeom>
            </p:spPr>
          </p:pic>
        </mc:Fallback>
      </mc:AlternateContent>
      <p:sp>
        <p:nvSpPr>
          <p:cNvPr id="13" name="Explosion: 14 Points 12">
            <a:extLst>
              <a:ext uri="{FF2B5EF4-FFF2-40B4-BE49-F238E27FC236}">
                <a16:creationId xmlns:a16="http://schemas.microsoft.com/office/drawing/2014/main" id="{55AEA6DF-85AB-ACAF-E210-90A40D9928A4}"/>
              </a:ext>
            </a:extLst>
          </p:cNvPr>
          <p:cNvSpPr/>
          <p:nvPr/>
        </p:nvSpPr>
        <p:spPr>
          <a:xfrm>
            <a:off x="10180145" y="1673213"/>
            <a:ext cx="181821" cy="322703"/>
          </a:xfrm>
          <a:prstGeom prst="irregularSeal2">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Explosion: 14 Points 17">
            <a:extLst>
              <a:ext uri="{FF2B5EF4-FFF2-40B4-BE49-F238E27FC236}">
                <a16:creationId xmlns:a16="http://schemas.microsoft.com/office/drawing/2014/main" id="{95FF6EE9-0030-8CD3-957E-4A515D776568}"/>
              </a:ext>
            </a:extLst>
          </p:cNvPr>
          <p:cNvSpPr/>
          <p:nvPr/>
        </p:nvSpPr>
        <p:spPr>
          <a:xfrm>
            <a:off x="10186472" y="2169592"/>
            <a:ext cx="181821" cy="322703"/>
          </a:xfrm>
          <a:prstGeom prst="irregularSeal2">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65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nodeType="clickEffect">
                                  <p:stCondLst>
                                    <p:cond delay="0"/>
                                  </p:stCondLst>
                                  <p:childTnLst>
                                    <p:animMotion origin="layout" path="M 1.04167E-6 7.40741E-7 L 0.06732 -0.00949 " pathEditMode="relative" rAng="0" ptsTypes="AA">
                                      <p:cBhvr>
                                        <p:cTn id="6" dur="2000" fill="hold"/>
                                        <p:tgtEl>
                                          <p:spTgt spid="11"/>
                                        </p:tgtEl>
                                        <p:attrNameLst>
                                          <p:attrName>ppt_x</p:attrName>
                                          <p:attrName>ppt_y</p:attrName>
                                        </p:attrNameLst>
                                      </p:cBhvr>
                                      <p:rCtr x="3359" y="-486"/>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1.66667E-6 1.85185E-6 L 1.66667E-6 0.00023 C 0.01328 -0.00417 0.00078 -0.0007 0.01627 -0.00301 C 0.01849 -0.00324 0.0207 -0.00417 0.02292 -0.0044 C 0.02747 -0.00509 0.03216 -0.00533 0.03672 -0.00579 C 0.04153 -0.00556 0.05794 -0.00625 0.06758 -0.00371 C 0.06823 -0.00347 0.06888 -0.00324 0.06966 -0.00301 C 0.06901 0.00092 0.06875 0.00509 0.06797 0.00879 C 0.06771 0.00995 0.06719 0.01088 0.06667 0.0118 C 0.06588 0.01319 0.0651 0.01458 0.06419 0.01551 C 0.06224 0.01736 0.05846 0.01736 0.05664 0.01782 C 0.05195 0.02129 0.0556 0.01898 0.05 0.02129 C 0.04792 0.02222 0.04583 0.02384 0.04375 0.0243 C 0.0414 0.025 0.03906 0.02477 0.03672 0.025 C 0.03385 0.02546 0.03112 0.02616 0.02838 0.02662 C 0.0263 0.02685 0.02422 0.02708 0.02213 0.02731 L -0.00456 0.02963 L -0.03086 0.02731 C -0.03711 0.02685 -0.04336 0.02754 -0.04961 0.02662 C -0.05794 0.02523 -0.05195 0.02199 -0.06003 0.02129 C -0.06693 0.02083 -0.07383 0.02129 -0.08073 0.02129 L -0.08073 0.02153 " pathEditMode="relative" rAng="0" ptsTypes="AAAAAAAAAAAAAAAAAAAAAA">
                                      <p:cBhvr>
                                        <p:cTn id="13" dur="2000" fill="hold"/>
                                        <p:tgtEl>
                                          <p:spTgt spid="19"/>
                                        </p:tgtEl>
                                        <p:attrNameLst>
                                          <p:attrName>ppt_x</p:attrName>
                                          <p:attrName>ppt_y</p:attrName>
                                        </p:attrNameLst>
                                      </p:cBhvr>
                                      <p:rCtr x="-560" y="1181"/>
                                    </p:animMotion>
                                  </p:childTnLst>
                                </p:cTn>
                              </p:par>
                              <p:par>
                                <p:cTn id="14" presetID="1"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2FF1-CC38-7317-AA7E-EBAA7D9027F5}"/>
              </a:ext>
            </a:extLst>
          </p:cNvPr>
          <p:cNvSpPr>
            <a:spLocks noGrp="1"/>
          </p:cNvSpPr>
          <p:nvPr>
            <p:ph type="title"/>
          </p:nvPr>
        </p:nvSpPr>
        <p:spPr/>
        <p:txBody>
          <a:bodyPr/>
          <a:lstStyle/>
          <a:p>
            <a:r>
              <a:rPr lang="en-US" dirty="0"/>
              <a:t>Angular Correlations</a:t>
            </a:r>
          </a:p>
        </p:txBody>
      </p:sp>
      <p:pic>
        <p:nvPicPr>
          <p:cNvPr id="14" name="Content Placeholder 13">
            <a:extLst>
              <a:ext uri="{FF2B5EF4-FFF2-40B4-BE49-F238E27FC236}">
                <a16:creationId xmlns:a16="http://schemas.microsoft.com/office/drawing/2014/main" id="{DCE930EB-2367-7ED0-2FF6-B65EAE1FFB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0" y="317412"/>
            <a:ext cx="2725713" cy="15901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mc:AlternateContent xmlns:mc="http://schemas.openxmlformats.org/markup-compatibility/2006">
        <mc:Choice xmlns:am3d="http://schemas.microsoft.com/office/drawing/2017/model3d" Requires="am3d">
          <p:graphicFrame>
            <p:nvGraphicFramePr>
              <p:cNvPr id="3" name="3D Model 2" descr="Red Sphere">
                <a:extLst>
                  <a:ext uri="{FF2B5EF4-FFF2-40B4-BE49-F238E27FC236}">
                    <a16:creationId xmlns:a16="http://schemas.microsoft.com/office/drawing/2014/main" id="{58D07E3F-AF59-0F4D-6342-8324E35C5A96}"/>
                  </a:ext>
                </a:extLst>
              </p:cNvPr>
              <p:cNvGraphicFramePr/>
              <p:nvPr/>
            </p:nvGraphicFramePr>
            <p:xfrm>
              <a:off x="10127226" y="1025706"/>
              <a:ext cx="570437" cy="757685"/>
            </p:xfrm>
            <a:graphic>
              <a:graphicData uri="http://schemas.microsoft.com/office/drawing/2017/model3d">
                <am3d:model3d r:embed="rId3">
                  <am3d:spPr>
                    <a:xfrm>
                      <a:off x="0" y="0"/>
                      <a:ext cx="570437" cy="757685"/>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4"/>
                  </am3d:raster>
                  <am3d:objViewport viewportSz="10075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Red Sphere">
                <a:extLst>
                  <a:ext uri="{FF2B5EF4-FFF2-40B4-BE49-F238E27FC236}">
                    <a16:creationId xmlns:a16="http://schemas.microsoft.com/office/drawing/2014/main" id="{58D07E3F-AF59-0F4D-6342-8324E35C5A96}"/>
                  </a:ext>
                </a:extLst>
              </p:cNvPr>
              <p:cNvPicPr>
                <a:picLocks noGrp="1" noRot="1" noChangeAspect="1" noMove="1" noResize="1" noEditPoints="1" noAdjustHandles="1" noChangeArrowheads="1" noChangeShapeType="1" noCrop="1"/>
              </p:cNvPicPr>
              <p:nvPr/>
            </p:nvPicPr>
            <p:blipFill>
              <a:blip r:embed="rId4"/>
              <a:stretch>
                <a:fillRect/>
              </a:stretch>
            </p:blipFill>
            <p:spPr>
              <a:xfrm>
                <a:off x="10127226" y="1025706"/>
                <a:ext cx="570437" cy="7576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Straight arrow">
                <a:extLst>
                  <a:ext uri="{FF2B5EF4-FFF2-40B4-BE49-F238E27FC236}">
                    <a16:creationId xmlns:a16="http://schemas.microsoft.com/office/drawing/2014/main" id="{D7260F86-769C-79B8-3880-67C6018FDD93}"/>
                  </a:ext>
                </a:extLst>
              </p:cNvPr>
              <p:cNvGraphicFramePr>
                <a:graphicFrameLocks noChangeAspect="1"/>
              </p:cNvGraphicFramePr>
              <p:nvPr/>
            </p:nvGraphicFramePr>
            <p:xfrm rot="2268873">
              <a:off x="9381800" y="787202"/>
              <a:ext cx="1058039" cy="302297"/>
            </p:xfrm>
            <a:graphic>
              <a:graphicData uri="http://schemas.microsoft.com/office/drawing/2017/model3d">
                <am3d:model3d r:embed="rId5">
                  <am3d:spPr>
                    <a:xfrm rot="2268873">
                      <a:off x="0" y="0"/>
                      <a:ext cx="1058039" cy="302297"/>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3133990" ay="208632" az="268578"/>
                    <am3d:postTrans dx="0" dy="0" dz="0"/>
                  </am3d:trans>
                  <am3d:raster rName="Office3DRenderer" rVer="16.0.8326">
                    <am3d:blip r:embed="rId6"/>
                  </am3d:raster>
                  <am3d:objViewport viewportSz="10958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traight arrow">
                <a:extLst>
                  <a:ext uri="{FF2B5EF4-FFF2-40B4-BE49-F238E27FC236}">
                    <a16:creationId xmlns:a16="http://schemas.microsoft.com/office/drawing/2014/main" id="{D7260F86-769C-79B8-3880-67C6018FDD93}"/>
                  </a:ext>
                </a:extLst>
              </p:cNvPr>
              <p:cNvPicPr>
                <a:picLocks noGrp="1" noRot="1" noChangeAspect="1" noMove="1" noResize="1" noEditPoints="1" noAdjustHandles="1" noChangeArrowheads="1" noChangeShapeType="1" noCrop="1"/>
              </p:cNvPicPr>
              <p:nvPr/>
            </p:nvPicPr>
            <p:blipFill>
              <a:blip r:embed="rId6"/>
              <a:stretch>
                <a:fillRect/>
              </a:stretch>
            </p:blipFill>
            <p:spPr>
              <a:xfrm rot="2268873">
                <a:off x="9381800" y="787202"/>
                <a:ext cx="1058039" cy="30229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Red Straight arrow">
                <a:extLst>
                  <a:ext uri="{FF2B5EF4-FFF2-40B4-BE49-F238E27FC236}">
                    <a16:creationId xmlns:a16="http://schemas.microsoft.com/office/drawing/2014/main" id="{76CD4254-2535-AB70-1418-E5ABE8D0A5B9}"/>
                  </a:ext>
                </a:extLst>
              </p:cNvPr>
              <p:cNvGraphicFramePr>
                <a:graphicFrameLocks noChangeAspect="1"/>
              </p:cNvGraphicFramePr>
              <p:nvPr/>
            </p:nvGraphicFramePr>
            <p:xfrm rot="16372542">
              <a:off x="9752829" y="417836"/>
              <a:ext cx="1319230" cy="322324"/>
            </p:xfrm>
            <a:graphic>
              <a:graphicData uri="http://schemas.microsoft.com/office/drawing/2017/model3d">
                <am3d:model3d r:embed="rId7">
                  <am3d:spPr>
                    <a:xfrm rot="16372542">
                      <a:off x="0" y="0"/>
                      <a:ext cx="1319230" cy="322324"/>
                    </a:xfrm>
                    <a:prstGeom prst="rect">
                      <a:avLst/>
                    </a:prstGeom>
                  </am3d:spPr>
                  <am3d:camera>
                    <am3d:pos x="0" y="0" z="49265132"/>
                    <am3d:up dx="0" dy="36000000" dz="0"/>
                    <am3d:lookAt x="0" y="0" z="0"/>
                    <am3d:perspective fov="2700000"/>
                  </am3d:camera>
                  <am3d:trans>
                    <am3d:meterPerModelUnit n="2106943" d="1000000"/>
                    <am3d:preTrans dx="0" dy="-9860495" dz="-1482"/>
                    <am3d:scale>
                      <am3d:sx n="1000000" d="1000000"/>
                      <am3d:sy n="1000000" d="1000000"/>
                      <am3d:sz n="1000000" d="1000000"/>
                    </am3d:scale>
                    <am3d:rot ax="-3617049" ay="-110357" az="193114"/>
                    <am3d:postTrans dx="0" dy="0" dz="0"/>
                  </am3d:trans>
                  <am3d:raster rName="Office3DRenderer" rVer="16.0.8326">
                    <am3d:blip r:embed="rId8"/>
                  </am3d:raster>
                  <am3d:objViewport viewportSz="13533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Red Straight arrow">
                <a:extLst>
                  <a:ext uri="{FF2B5EF4-FFF2-40B4-BE49-F238E27FC236}">
                    <a16:creationId xmlns:a16="http://schemas.microsoft.com/office/drawing/2014/main" id="{76CD4254-2535-AB70-1418-E5ABE8D0A5B9}"/>
                  </a:ext>
                </a:extLst>
              </p:cNvPr>
              <p:cNvPicPr>
                <a:picLocks noGrp="1" noRot="1" noChangeAspect="1" noMove="1" noResize="1" noEditPoints="1" noAdjustHandles="1" noChangeArrowheads="1" noChangeShapeType="1" noCrop="1"/>
              </p:cNvPicPr>
              <p:nvPr/>
            </p:nvPicPr>
            <p:blipFill>
              <a:blip r:embed="rId8"/>
              <a:stretch>
                <a:fillRect/>
              </a:stretch>
            </p:blipFill>
            <p:spPr>
              <a:xfrm rot="16372542">
                <a:off x="9752829" y="417836"/>
                <a:ext cx="1319230" cy="32232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Dark Gray Straight arrow">
                <a:extLst>
                  <a:ext uri="{FF2B5EF4-FFF2-40B4-BE49-F238E27FC236}">
                    <a16:creationId xmlns:a16="http://schemas.microsoft.com/office/drawing/2014/main" id="{7A171E6D-564D-0407-0A93-7FF3FF6C77FE}"/>
                  </a:ext>
                </a:extLst>
              </p:cNvPr>
              <p:cNvGraphicFramePr>
                <a:graphicFrameLocks noChangeAspect="1"/>
              </p:cNvGraphicFramePr>
              <p:nvPr/>
            </p:nvGraphicFramePr>
            <p:xfrm rot="8181457">
              <a:off x="9582512" y="1790197"/>
              <a:ext cx="1148227" cy="425756"/>
            </p:xfrm>
            <a:graphic>
              <a:graphicData uri="http://schemas.microsoft.com/office/drawing/2017/model3d">
                <am3d:model3d r:embed="rId9">
                  <am3d:spPr>
                    <a:xfrm rot="8181457">
                      <a:off x="0" y="0"/>
                      <a:ext cx="1148227" cy="425756"/>
                    </a:xfrm>
                    <a:prstGeom prst="rect">
                      <a:avLst/>
                    </a:prstGeom>
                  </am3d:spPr>
                  <am3d:camera>
                    <am3d:pos x="0" y="0" z="49265132"/>
                    <am3d:up dx="0" dy="36000000" dz="0"/>
                    <am3d:lookAt x="0" y="0" z="0"/>
                    <am3d:perspective fov="2700000"/>
                  </am3d:camera>
                  <am3d:trans>
                    <am3d:meterPerModelUnit n="2106943" d="1000000"/>
                    <am3d:preTrans dx="0" dy="-9860495" dz="-1482"/>
                    <am3d:scale>
                      <am3d:sx n="1000000" d="1000000"/>
                      <am3d:sy n="1000000" d="1000000"/>
                      <am3d:sz n="1000000" d="1000000"/>
                    </am3d:scale>
                    <am3d:rot ax="3601400" ay="493720" az="836116"/>
                    <am3d:postTrans dx="0" dy="0" dz="0"/>
                  </am3d:trans>
                  <am3d:raster rName="Office3DRenderer" rVer="16.0.8326">
                    <am3d:blip r:embed="rId10"/>
                  </am3d:raster>
                  <am3d:objViewport viewportSz="11494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Dark Gray Straight arrow">
                <a:extLst>
                  <a:ext uri="{FF2B5EF4-FFF2-40B4-BE49-F238E27FC236}">
                    <a16:creationId xmlns:a16="http://schemas.microsoft.com/office/drawing/2014/main" id="{7A171E6D-564D-0407-0A93-7FF3FF6C77FE}"/>
                  </a:ext>
                </a:extLst>
              </p:cNvPr>
              <p:cNvPicPr>
                <a:picLocks noGrp="1" noRot="1" noChangeAspect="1" noMove="1" noResize="1" noEditPoints="1" noAdjustHandles="1" noChangeArrowheads="1" noChangeShapeType="1" noCrop="1"/>
              </p:cNvPicPr>
              <p:nvPr/>
            </p:nvPicPr>
            <p:blipFill>
              <a:blip r:embed="rId10"/>
              <a:stretch>
                <a:fillRect/>
              </a:stretch>
            </p:blipFill>
            <p:spPr>
              <a:xfrm rot="8181457">
                <a:off x="9582512" y="1790197"/>
                <a:ext cx="1148227" cy="42575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Light Gray Straight Wide Arrow">
                <a:extLst>
                  <a:ext uri="{FF2B5EF4-FFF2-40B4-BE49-F238E27FC236}">
                    <a16:creationId xmlns:a16="http://schemas.microsoft.com/office/drawing/2014/main" id="{F043F138-8BB4-AE53-74D0-E7D6AEA2F445}"/>
                  </a:ext>
                </a:extLst>
              </p:cNvPr>
              <p:cNvGraphicFramePr>
                <a:graphicFrameLocks noChangeAspect="1"/>
              </p:cNvGraphicFramePr>
              <p:nvPr/>
            </p:nvGraphicFramePr>
            <p:xfrm>
              <a:off x="10538435" y="867598"/>
              <a:ext cx="1007778" cy="599964"/>
            </p:xfrm>
            <a:graphic>
              <a:graphicData uri="http://schemas.microsoft.com/office/drawing/2017/model3d">
                <am3d:model3d r:embed="rId11">
                  <am3d:spPr>
                    <a:xfrm>
                      <a:off x="0" y="0"/>
                      <a:ext cx="1007778" cy="599964"/>
                    </a:xfrm>
                    <a:prstGeom prst="rect">
                      <a:avLst/>
                    </a:prstGeom>
                  </am3d:spPr>
                  <am3d:camera>
                    <am3d:pos x="0" y="0" z="49265132"/>
                    <am3d:up dx="0" dy="36000000" dz="0"/>
                    <am3d:lookAt x="0" y="0" z="0"/>
                    <am3d:perspective fov="2700000"/>
                  </am3d:camera>
                  <am3d:trans>
                    <am3d:meterPerModelUnit n="2106943" d="1000000"/>
                    <am3d:preTrans dx="0" dy="-9860495" dz="-1482"/>
                    <am3d:scale>
                      <am3d:sx n="1000000" d="1000000"/>
                      <am3d:sy n="1000000" d="1000000"/>
                      <am3d:sz n="1000000" d="1000000"/>
                    </am3d:scale>
                    <am3d:rot ax="-3814841" ay="-849910" az="1573386"/>
                    <am3d:postTrans dx="0" dy="0" dz="0"/>
                  </am3d:trans>
                  <am3d:raster rName="Office3DRenderer" rVer="16.0.8326">
                    <am3d:blip r:embed="rId12"/>
                  </am3d:raster>
                  <am3d:objViewport viewportSz="11028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Light Gray Straight Wide Arrow">
                <a:extLst>
                  <a:ext uri="{FF2B5EF4-FFF2-40B4-BE49-F238E27FC236}">
                    <a16:creationId xmlns:a16="http://schemas.microsoft.com/office/drawing/2014/main" id="{F043F138-8BB4-AE53-74D0-E7D6AEA2F445}"/>
                  </a:ext>
                </a:extLst>
              </p:cNvPr>
              <p:cNvPicPr>
                <a:picLocks noGrp="1" noRot="1" noChangeAspect="1" noMove="1" noResize="1" noEditPoints="1" noAdjustHandles="1" noChangeArrowheads="1" noChangeShapeType="1" noCrop="1"/>
              </p:cNvPicPr>
              <p:nvPr/>
            </p:nvPicPr>
            <p:blipFill>
              <a:blip r:embed="rId12"/>
              <a:stretch>
                <a:fillRect/>
              </a:stretch>
            </p:blipFill>
            <p:spPr>
              <a:xfrm>
                <a:off x="10538435" y="867598"/>
                <a:ext cx="1007778" cy="599964"/>
              </a:xfrm>
              <a:prstGeom prst="rect">
                <a:avLst/>
              </a:prstGeom>
            </p:spPr>
          </p:pic>
        </mc:Fallback>
      </mc:AlternateContent>
      <p:sp>
        <p:nvSpPr>
          <p:cNvPr id="96" name="TextBox 95">
            <a:extLst>
              <a:ext uri="{FF2B5EF4-FFF2-40B4-BE49-F238E27FC236}">
                <a16:creationId xmlns:a16="http://schemas.microsoft.com/office/drawing/2014/main" id="{18A19D30-F113-50EC-8513-67CF6CAA059C}"/>
              </a:ext>
            </a:extLst>
          </p:cNvPr>
          <p:cNvSpPr txBox="1"/>
          <p:nvPr/>
        </p:nvSpPr>
        <p:spPr>
          <a:xfrm>
            <a:off x="10536482" y="300704"/>
            <a:ext cx="505842" cy="369332"/>
          </a:xfrm>
          <a:prstGeom prst="rect">
            <a:avLst/>
          </a:prstGeom>
          <a:noFill/>
        </p:spPr>
        <p:txBody>
          <a:bodyPr wrap="square" rtlCol="0">
            <a:spAutoFit/>
          </a:bodyPr>
          <a:lstStyle/>
          <a:p>
            <a:r>
              <a:rPr lang="en-US" b="1" dirty="0">
                <a:solidFill>
                  <a:srgbClr val="FF0000"/>
                </a:solidFill>
              </a:rPr>
              <a:t>J</a:t>
            </a:r>
          </a:p>
        </p:txBody>
      </p:sp>
      <p:sp>
        <p:nvSpPr>
          <p:cNvPr id="97" name="TextBox 96">
            <a:extLst>
              <a:ext uri="{FF2B5EF4-FFF2-40B4-BE49-F238E27FC236}">
                <a16:creationId xmlns:a16="http://schemas.microsoft.com/office/drawing/2014/main" id="{29F33C9B-C56E-F6FB-AC8B-549DAF64BBBA}"/>
              </a:ext>
            </a:extLst>
          </p:cNvPr>
          <p:cNvSpPr txBox="1"/>
          <p:nvPr/>
        </p:nvSpPr>
        <p:spPr>
          <a:xfrm>
            <a:off x="9123616" y="394332"/>
            <a:ext cx="438150" cy="369332"/>
          </a:xfrm>
          <a:prstGeom prst="rect">
            <a:avLst/>
          </a:prstGeom>
          <a:noFill/>
        </p:spPr>
        <p:txBody>
          <a:bodyPr wrap="square" rtlCol="0">
            <a:spAutoFit/>
          </a:bodyPr>
          <a:lstStyle/>
          <a:p>
            <a:r>
              <a:rPr lang="en-US" b="1" dirty="0">
                <a:solidFill>
                  <a:schemeClr val="accent6">
                    <a:lumMod val="60000"/>
                    <a:lumOff val="40000"/>
                  </a:schemeClr>
                </a:solidFill>
              </a:rPr>
              <a:t>p</a:t>
            </a:r>
            <a:r>
              <a:rPr lang="en-US" b="1" baseline="-25000" dirty="0">
                <a:solidFill>
                  <a:schemeClr val="accent6">
                    <a:lumMod val="60000"/>
                    <a:lumOff val="40000"/>
                  </a:schemeClr>
                </a:solidFill>
              </a:rPr>
              <a:t>e</a:t>
            </a:r>
          </a:p>
        </p:txBody>
      </p:sp>
      <p:sp>
        <p:nvSpPr>
          <p:cNvPr id="5" name="TextBox 4">
            <a:extLst>
              <a:ext uri="{FF2B5EF4-FFF2-40B4-BE49-F238E27FC236}">
                <a16:creationId xmlns:a16="http://schemas.microsoft.com/office/drawing/2014/main" id="{A9943DD3-AF39-82D9-E58F-47FDAE078F75}"/>
              </a:ext>
            </a:extLst>
          </p:cNvPr>
          <p:cNvSpPr txBox="1"/>
          <p:nvPr/>
        </p:nvSpPr>
        <p:spPr>
          <a:xfrm>
            <a:off x="9718475" y="2260801"/>
            <a:ext cx="438150" cy="369332"/>
          </a:xfrm>
          <a:prstGeom prst="rect">
            <a:avLst/>
          </a:prstGeom>
          <a:noFill/>
        </p:spPr>
        <p:txBody>
          <a:bodyPr wrap="square" rtlCol="0">
            <a:spAutoFit/>
          </a:bodyPr>
          <a:lstStyle/>
          <a:p>
            <a:r>
              <a:rPr lang="en-US" b="1" dirty="0"/>
              <a:t>p</a:t>
            </a:r>
            <a:r>
              <a:rPr lang="en-US" b="1" baseline="-25000" dirty="0"/>
              <a:t>p</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5B413B-3787-090D-FCD0-EE74BB54A8EC}"/>
                  </a:ext>
                </a:extLst>
              </p:cNvPr>
              <p:cNvSpPr txBox="1"/>
              <p:nvPr/>
            </p:nvSpPr>
            <p:spPr>
              <a:xfrm>
                <a:off x="11478843" y="682932"/>
                <a:ext cx="3687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smtClean="0">
                              <a:solidFill>
                                <a:schemeClr val="accent4">
                                  <a:lumMod val="40000"/>
                                  <a:lumOff val="60000"/>
                                </a:schemeClr>
                              </a:solidFill>
                              <a:latin typeface="Cambria Math" panose="02040503050406030204" pitchFamily="18" charset="0"/>
                              <a:ea typeface="Cambria Math" panose="02040503050406030204" pitchFamily="18" charset="0"/>
                            </a:rPr>
                          </m:ctrlPr>
                        </m:accPr>
                        <m:e>
                          <m:r>
                            <a:rPr lang="en-US" sz="1800" b="0" i="1" dirty="0">
                              <a:solidFill>
                                <a:schemeClr val="accent4">
                                  <a:lumMod val="40000"/>
                                  <a:lumOff val="60000"/>
                                </a:schemeClr>
                              </a:solidFill>
                              <a:latin typeface="Cambria Math" panose="02040503050406030204" pitchFamily="18" charset="0"/>
                              <a:ea typeface="Cambria Math" panose="02040503050406030204" pitchFamily="18" charset="0"/>
                            </a:rPr>
                            <m:t>𝑝</m:t>
                          </m:r>
                        </m:e>
                      </m:acc>
                      <m:r>
                        <a:rPr lang="en-US" sz="1800" b="0" i="1" baseline="-25000" dirty="0" smtClean="0">
                          <a:solidFill>
                            <a:schemeClr val="accent4">
                              <a:lumMod val="40000"/>
                              <a:lumOff val="60000"/>
                            </a:schemeClr>
                          </a:solidFill>
                          <a:latin typeface="Cambria Math" panose="02040503050406030204" pitchFamily="18" charset="0"/>
                          <a:ea typeface="Cambria Math" panose="02040503050406030204" pitchFamily="18" charset="0"/>
                        </a:rPr>
                        <m:t>𝑣</m:t>
                      </m:r>
                    </m:oMath>
                  </m:oMathPara>
                </a14:m>
                <a:endParaRPr lang="en-US" dirty="0">
                  <a:solidFill>
                    <a:schemeClr val="accent4">
                      <a:lumMod val="40000"/>
                      <a:lumOff val="60000"/>
                    </a:schemeClr>
                  </a:solidFill>
                </a:endParaRPr>
              </a:p>
            </p:txBody>
          </p:sp>
        </mc:Choice>
        <mc:Fallback xmlns="">
          <p:sp>
            <p:nvSpPr>
              <p:cNvPr id="9" name="TextBox 8">
                <a:extLst>
                  <a:ext uri="{FF2B5EF4-FFF2-40B4-BE49-F238E27FC236}">
                    <a16:creationId xmlns:a16="http://schemas.microsoft.com/office/drawing/2014/main" id="{A25B413B-3787-090D-FCD0-EE74BB54A8EC}"/>
                  </a:ext>
                </a:extLst>
              </p:cNvPr>
              <p:cNvSpPr txBox="1">
                <a:spLocks noRot="1" noChangeAspect="1" noMove="1" noResize="1" noEditPoints="1" noAdjustHandles="1" noChangeArrowheads="1" noChangeShapeType="1" noTextEdit="1"/>
              </p:cNvSpPr>
              <p:nvPr/>
            </p:nvSpPr>
            <p:spPr>
              <a:xfrm>
                <a:off x="11478843" y="682932"/>
                <a:ext cx="368779" cy="369332"/>
              </a:xfrm>
              <a:prstGeom prst="rect">
                <a:avLst/>
              </a:prstGeom>
              <a:blipFill>
                <a:blip r:embed="rId14"/>
                <a:stretch>
                  <a:fillRect t="-21311" r="-21311" b="-819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0E44B43-2FAF-3152-139D-40008520F3AD}"/>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1</a:t>
            </a:r>
          </a:p>
        </p:txBody>
      </p:sp>
      <p:pic>
        <p:nvPicPr>
          <p:cNvPr id="8" name="Picture 7">
            <a:extLst>
              <a:ext uri="{FF2B5EF4-FFF2-40B4-BE49-F238E27FC236}">
                <a16:creationId xmlns:a16="http://schemas.microsoft.com/office/drawing/2014/main" id="{D956997A-F1BD-FCBC-9EEE-41424BF5EBB8}"/>
              </a:ext>
            </a:extLst>
          </p:cNvPr>
          <p:cNvPicPr>
            <a:picLocks noChangeAspect="1"/>
          </p:cNvPicPr>
          <p:nvPr/>
        </p:nvPicPr>
        <p:blipFill>
          <a:blip r:embed="rId15"/>
          <a:stretch>
            <a:fillRect/>
          </a:stretch>
        </p:blipFill>
        <p:spPr>
          <a:xfrm>
            <a:off x="1879560" y="1770184"/>
            <a:ext cx="6830580" cy="1277263"/>
          </a:xfrm>
          <a:prstGeom prst="rect">
            <a:avLst/>
          </a:prstGeom>
        </p:spPr>
      </p:pic>
    </p:spTree>
    <p:extLst>
      <p:ext uri="{BB962C8B-B14F-4D97-AF65-F5344CB8AC3E}">
        <p14:creationId xmlns:p14="http://schemas.microsoft.com/office/powerpoint/2010/main" val="3474334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Chart, line chart&#10;&#10;Description automatically generated">
            <a:extLst>
              <a:ext uri="{FF2B5EF4-FFF2-40B4-BE49-F238E27FC236}">
                <a16:creationId xmlns:a16="http://schemas.microsoft.com/office/drawing/2014/main" id="{B9D7A891-6ECD-98C5-5063-E2AF53DB8D00}"/>
              </a:ext>
            </a:extLst>
          </p:cNvPr>
          <p:cNvPicPr>
            <a:picLocks noChangeAspect="1"/>
          </p:cNvPicPr>
          <p:nvPr/>
        </p:nvPicPr>
        <p:blipFill rotWithShape="1">
          <a:blip r:embed="rId3"/>
          <a:srcRect l="4770" t="8122" r="9199" b="4568"/>
          <a:stretch/>
        </p:blipFill>
        <p:spPr>
          <a:xfrm>
            <a:off x="6195237" y="1353880"/>
            <a:ext cx="5985390" cy="4071174"/>
          </a:xfrm>
          <a:prstGeom prst="rect">
            <a:avLst/>
          </a:prstGeom>
        </p:spPr>
      </p:pic>
      <p:sp>
        <p:nvSpPr>
          <p:cNvPr id="13" name="TextBox 12">
            <a:extLst>
              <a:ext uri="{FF2B5EF4-FFF2-40B4-BE49-F238E27FC236}">
                <a16:creationId xmlns:a16="http://schemas.microsoft.com/office/drawing/2014/main" id="{E3D0FB98-DEAC-4853-53AE-EBBA8A465FE2}"/>
              </a:ext>
            </a:extLst>
          </p:cNvPr>
          <p:cNvSpPr txBox="1"/>
          <p:nvPr/>
        </p:nvSpPr>
        <p:spPr>
          <a:xfrm>
            <a:off x="120035" y="5571543"/>
            <a:ext cx="5714152" cy="4247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pPr>
            <a:r>
              <a:rPr lang="en-US" sz="1200" i="1" dirty="0"/>
              <a:t>Fig: Probability distribution with which angle electron is emitted for the events that are detected by detector 1 first. </a:t>
            </a:r>
          </a:p>
        </p:txBody>
      </p:sp>
      <p:sp>
        <p:nvSpPr>
          <p:cNvPr id="14" name="TextBox 13">
            <a:extLst>
              <a:ext uri="{FF2B5EF4-FFF2-40B4-BE49-F238E27FC236}">
                <a16:creationId xmlns:a16="http://schemas.microsoft.com/office/drawing/2014/main" id="{51D5FCA5-7AAD-61E0-1B09-4C3A94C95764}"/>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14</a:t>
            </a:r>
          </a:p>
        </p:txBody>
      </p:sp>
      <p:sp>
        <p:nvSpPr>
          <p:cNvPr id="2" name="TextBox 1">
            <a:extLst>
              <a:ext uri="{FF2B5EF4-FFF2-40B4-BE49-F238E27FC236}">
                <a16:creationId xmlns:a16="http://schemas.microsoft.com/office/drawing/2014/main" id="{C2D2D328-BCEF-F447-6432-AC48D2B09D91}"/>
              </a:ext>
            </a:extLst>
          </p:cNvPr>
          <p:cNvSpPr txBox="1"/>
          <p:nvPr/>
        </p:nvSpPr>
        <p:spPr>
          <a:xfrm>
            <a:off x="346981" y="157488"/>
            <a:ext cx="675409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accent5">
                    <a:lumMod val="75000"/>
                  </a:schemeClr>
                </a:solidFill>
                <a:latin typeface="Amasis MT Pro Medium"/>
                <a:cs typeface="Times New Roman"/>
              </a:rPr>
              <a:t>Angular dependent effects </a:t>
            </a:r>
            <a:endParaRPr lang="en-US" sz="2000" dirty="0">
              <a:solidFill>
                <a:schemeClr val="accent5">
                  <a:lumMod val="75000"/>
                </a:schemeClr>
              </a:solidFill>
              <a:latin typeface="Amasis MT Pro Medium"/>
            </a:endParaRPr>
          </a:p>
        </p:txBody>
      </p:sp>
      <p:sp>
        <p:nvSpPr>
          <p:cNvPr id="5" name="TextBox 4">
            <a:extLst>
              <a:ext uri="{FF2B5EF4-FFF2-40B4-BE49-F238E27FC236}">
                <a16:creationId xmlns:a16="http://schemas.microsoft.com/office/drawing/2014/main" id="{CEAE6069-3055-C41D-3459-8C916E17D71E}"/>
              </a:ext>
            </a:extLst>
          </p:cNvPr>
          <p:cNvSpPr txBox="1"/>
          <p:nvPr/>
        </p:nvSpPr>
        <p:spPr>
          <a:xfrm>
            <a:off x="6216035" y="5571543"/>
            <a:ext cx="5975965" cy="4247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pPr>
            <a:r>
              <a:rPr lang="en-US" sz="1200" i="1" dirty="0"/>
              <a:t>Fig: Probability distribution of the angle  with which  electron is emitted for the Type 1 events that are detected by detector 1 first. </a:t>
            </a:r>
          </a:p>
        </p:txBody>
      </p:sp>
      <p:sp>
        <p:nvSpPr>
          <p:cNvPr id="6" name="TextBox 5">
            <a:extLst>
              <a:ext uri="{FF2B5EF4-FFF2-40B4-BE49-F238E27FC236}">
                <a16:creationId xmlns:a16="http://schemas.microsoft.com/office/drawing/2014/main" id="{8986EAD3-2A3D-B75E-ECA9-64BD97EEBA69}"/>
              </a:ext>
            </a:extLst>
          </p:cNvPr>
          <p:cNvSpPr txBox="1"/>
          <p:nvPr/>
        </p:nvSpPr>
        <p:spPr>
          <a:xfrm>
            <a:off x="6819900" y="1763961"/>
            <a:ext cx="5360670" cy="307777"/>
          </a:xfrm>
          <a:prstGeom prst="rect">
            <a:avLst/>
          </a:prstGeom>
          <a:noFill/>
        </p:spPr>
        <p:txBody>
          <a:bodyPr wrap="square" rtlCol="0">
            <a:spAutoFit/>
          </a:bodyPr>
          <a:lstStyle/>
          <a:p>
            <a:r>
              <a:rPr lang="en-US" sz="1400" dirty="0">
                <a:solidFill>
                  <a:srgbClr val="00B050"/>
                </a:solidFill>
                <a:latin typeface="Amasis MT Pro Medium" panose="02040604050005020304" pitchFamily="18" charset="0"/>
              </a:rPr>
              <a:t>WHEN DETECTOR 1 (+Z) GETS HIT FIRST</a:t>
            </a:r>
          </a:p>
        </p:txBody>
      </p:sp>
      <p:sp>
        <p:nvSpPr>
          <p:cNvPr id="8" name="TextBox 7">
            <a:extLst>
              <a:ext uri="{FF2B5EF4-FFF2-40B4-BE49-F238E27FC236}">
                <a16:creationId xmlns:a16="http://schemas.microsoft.com/office/drawing/2014/main" id="{3B2F71E4-839A-FB4F-19AC-3D39A6A93C5D}"/>
              </a:ext>
            </a:extLst>
          </p:cNvPr>
          <p:cNvSpPr txBox="1"/>
          <p:nvPr/>
        </p:nvSpPr>
        <p:spPr>
          <a:xfrm>
            <a:off x="713740" y="637125"/>
            <a:ext cx="6106160" cy="369332"/>
          </a:xfrm>
          <a:prstGeom prst="rect">
            <a:avLst/>
          </a:prstGeom>
          <a:noFill/>
        </p:spPr>
        <p:txBody>
          <a:bodyPr wrap="square">
            <a:spAutoFit/>
          </a:bodyPr>
          <a:lstStyle/>
          <a:p>
            <a:pPr marL="285750" indent="-285750">
              <a:buFont typeface="Arial" panose="020B0604020202020204" pitchFamily="34" charset="0"/>
              <a:buChar char="•"/>
            </a:pPr>
            <a:r>
              <a:rPr lang="en-US" dirty="0"/>
              <a:t>For </a:t>
            </a:r>
            <a:r>
              <a:rPr lang="en-US" dirty="0">
                <a:solidFill>
                  <a:srgbClr val="FF0000"/>
                </a:solidFill>
              </a:rPr>
              <a:t>single foil configuration </a:t>
            </a:r>
            <a:r>
              <a:rPr lang="en-US" dirty="0"/>
              <a:t>we notice multiple scattering</a:t>
            </a:r>
          </a:p>
        </p:txBody>
      </p:sp>
      <p:pic>
        <p:nvPicPr>
          <p:cNvPr id="7" name="Picture 5" descr="Chart, line chart&#10;&#10;Description automatically generated">
            <a:extLst>
              <a:ext uri="{FF2B5EF4-FFF2-40B4-BE49-F238E27FC236}">
                <a16:creationId xmlns:a16="http://schemas.microsoft.com/office/drawing/2014/main" id="{59BB2629-59BD-A99C-E8E3-069760ECC931}"/>
              </a:ext>
            </a:extLst>
          </p:cNvPr>
          <p:cNvPicPr>
            <a:picLocks noChangeAspect="1"/>
          </p:cNvPicPr>
          <p:nvPr/>
        </p:nvPicPr>
        <p:blipFill rotWithShape="1">
          <a:blip r:embed="rId4"/>
          <a:srcRect l="4928" t="6860" r="8901" b="3688"/>
          <a:stretch/>
        </p:blipFill>
        <p:spPr>
          <a:xfrm>
            <a:off x="11373" y="1353880"/>
            <a:ext cx="6194355" cy="4277081"/>
          </a:xfrm>
          <a:prstGeom prst="rect">
            <a:avLst/>
          </a:prstGeom>
        </p:spPr>
      </p:pic>
      <p:sp>
        <p:nvSpPr>
          <p:cNvPr id="4" name="TextBox 3">
            <a:extLst>
              <a:ext uri="{FF2B5EF4-FFF2-40B4-BE49-F238E27FC236}">
                <a16:creationId xmlns:a16="http://schemas.microsoft.com/office/drawing/2014/main" id="{AB916BDF-D1FE-AA4E-3A04-672313FAEAFB}"/>
              </a:ext>
            </a:extLst>
          </p:cNvPr>
          <p:cNvSpPr txBox="1"/>
          <p:nvPr/>
        </p:nvSpPr>
        <p:spPr>
          <a:xfrm rot="16200000">
            <a:off x="-597525" y="2397248"/>
            <a:ext cx="1298222" cy="261610"/>
          </a:xfrm>
          <a:prstGeom prst="rect">
            <a:avLst/>
          </a:prstGeom>
          <a:noFill/>
        </p:spPr>
        <p:txBody>
          <a:bodyPr wrap="square" rtlCol="0">
            <a:spAutoFit/>
          </a:bodyPr>
          <a:lstStyle/>
          <a:p>
            <a:r>
              <a:rPr lang="en-US" sz="1100" dirty="0">
                <a:latin typeface="Amasis MT Pro" panose="02040504050005020304" pitchFamily="18" charset="0"/>
              </a:rPr>
              <a:t>density</a:t>
            </a:r>
          </a:p>
        </p:txBody>
      </p:sp>
      <p:sp>
        <p:nvSpPr>
          <p:cNvPr id="9" name="TextBox 8">
            <a:extLst>
              <a:ext uri="{FF2B5EF4-FFF2-40B4-BE49-F238E27FC236}">
                <a16:creationId xmlns:a16="http://schemas.microsoft.com/office/drawing/2014/main" id="{52B27D34-1A40-76D8-0D74-841671D11288}"/>
              </a:ext>
            </a:extLst>
          </p:cNvPr>
          <p:cNvSpPr txBox="1"/>
          <p:nvPr/>
        </p:nvSpPr>
        <p:spPr>
          <a:xfrm rot="16200000">
            <a:off x="5687422" y="2282267"/>
            <a:ext cx="1298222" cy="261610"/>
          </a:xfrm>
          <a:prstGeom prst="rect">
            <a:avLst/>
          </a:prstGeom>
          <a:noFill/>
        </p:spPr>
        <p:txBody>
          <a:bodyPr wrap="square" rtlCol="0">
            <a:spAutoFit/>
          </a:bodyPr>
          <a:lstStyle/>
          <a:p>
            <a:r>
              <a:rPr lang="en-US" sz="1100" dirty="0">
                <a:latin typeface="Amasis MT Pro" panose="02040504050005020304" pitchFamily="18" charset="0"/>
              </a:rPr>
              <a:t>density</a:t>
            </a:r>
          </a:p>
        </p:txBody>
      </p:sp>
    </p:spTree>
    <p:extLst>
      <p:ext uri="{BB962C8B-B14F-4D97-AF65-F5344CB8AC3E}">
        <p14:creationId xmlns:p14="http://schemas.microsoft.com/office/powerpoint/2010/main" val="2864238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Chart&#10;&#10;Description automatically generated">
            <a:extLst>
              <a:ext uri="{FF2B5EF4-FFF2-40B4-BE49-F238E27FC236}">
                <a16:creationId xmlns:a16="http://schemas.microsoft.com/office/drawing/2014/main" id="{0BFC0079-A5F2-F4A5-7D70-3CB11996F59E}"/>
              </a:ext>
            </a:extLst>
          </p:cNvPr>
          <p:cNvPicPr>
            <a:picLocks noChangeAspect="1"/>
          </p:cNvPicPr>
          <p:nvPr/>
        </p:nvPicPr>
        <p:blipFill rotWithShape="1">
          <a:blip r:embed="rId3"/>
          <a:srcRect l="5721" t="8625" r="7830" b="4246"/>
          <a:stretch/>
        </p:blipFill>
        <p:spPr>
          <a:xfrm>
            <a:off x="-4128" y="1386008"/>
            <a:ext cx="6200997" cy="4171967"/>
          </a:xfrm>
          <a:prstGeom prst="rect">
            <a:avLst/>
          </a:prstGeom>
        </p:spPr>
      </p:pic>
      <p:sp>
        <p:nvSpPr>
          <p:cNvPr id="3" name="TextBox 2">
            <a:extLst>
              <a:ext uri="{FF2B5EF4-FFF2-40B4-BE49-F238E27FC236}">
                <a16:creationId xmlns:a16="http://schemas.microsoft.com/office/drawing/2014/main" id="{1DFD5846-3CE4-ADC4-A0D6-96E1D8A7C1A1}"/>
              </a:ext>
            </a:extLst>
          </p:cNvPr>
          <p:cNvSpPr txBox="1"/>
          <p:nvPr/>
        </p:nvSpPr>
        <p:spPr>
          <a:xfrm>
            <a:off x="288267" y="5677606"/>
            <a:ext cx="5975965" cy="4247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pPr>
            <a:r>
              <a:rPr lang="en-US" sz="1200" i="1" dirty="0"/>
              <a:t>Fig : Average energy deposited in the detector vs time of flight for backscattered events when detector 1 hits first . Energy deposited in detector 1 is given by • and in detector 2 by Δ</a:t>
            </a:r>
            <a:endParaRPr lang="en-US" i="1" dirty="0"/>
          </a:p>
        </p:txBody>
      </p:sp>
      <p:sp>
        <p:nvSpPr>
          <p:cNvPr id="10" name="TextBox 9">
            <a:extLst>
              <a:ext uri="{FF2B5EF4-FFF2-40B4-BE49-F238E27FC236}">
                <a16:creationId xmlns:a16="http://schemas.microsoft.com/office/drawing/2014/main" id="{3F5D9A12-96B7-E21A-30C8-6476411EAC85}"/>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15</a:t>
            </a:r>
          </a:p>
        </p:txBody>
      </p:sp>
      <p:sp>
        <p:nvSpPr>
          <p:cNvPr id="8" name="TextBox 7">
            <a:extLst>
              <a:ext uri="{FF2B5EF4-FFF2-40B4-BE49-F238E27FC236}">
                <a16:creationId xmlns:a16="http://schemas.microsoft.com/office/drawing/2014/main" id="{8D6540AF-EAFD-EF3E-1F46-4C39FD4B79F3}"/>
              </a:ext>
            </a:extLst>
          </p:cNvPr>
          <p:cNvSpPr txBox="1"/>
          <p:nvPr/>
        </p:nvSpPr>
        <p:spPr>
          <a:xfrm>
            <a:off x="288267" y="204615"/>
            <a:ext cx="675409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accent5">
                    <a:lumMod val="75000"/>
                  </a:schemeClr>
                </a:solidFill>
                <a:latin typeface="Amasis MT Pro Medium"/>
                <a:cs typeface="Times New Roman"/>
              </a:rPr>
              <a:t>Change in angular and energy deposition </a:t>
            </a:r>
            <a:endParaRPr lang="en-US" sz="2000" dirty="0">
              <a:solidFill>
                <a:schemeClr val="accent5">
                  <a:lumMod val="75000"/>
                </a:schemeClr>
              </a:solidFill>
              <a:latin typeface="Amasis MT Pro Medium"/>
            </a:endParaRPr>
          </a:p>
        </p:txBody>
      </p:sp>
      <p:sp>
        <p:nvSpPr>
          <p:cNvPr id="12" name="TextBox 11">
            <a:extLst>
              <a:ext uri="{FF2B5EF4-FFF2-40B4-BE49-F238E27FC236}">
                <a16:creationId xmlns:a16="http://schemas.microsoft.com/office/drawing/2014/main" id="{B95E73D1-EBDA-558E-8A83-3C6522B18661}"/>
              </a:ext>
            </a:extLst>
          </p:cNvPr>
          <p:cNvSpPr txBox="1"/>
          <p:nvPr/>
        </p:nvSpPr>
        <p:spPr>
          <a:xfrm>
            <a:off x="503203" y="1617569"/>
            <a:ext cx="5360670" cy="307777"/>
          </a:xfrm>
          <a:prstGeom prst="rect">
            <a:avLst/>
          </a:prstGeom>
          <a:noFill/>
        </p:spPr>
        <p:txBody>
          <a:bodyPr wrap="square" rtlCol="0">
            <a:spAutoFit/>
          </a:bodyPr>
          <a:lstStyle/>
          <a:p>
            <a:r>
              <a:rPr lang="en-US" sz="1400" dirty="0">
                <a:solidFill>
                  <a:srgbClr val="00B050"/>
                </a:solidFill>
                <a:latin typeface="Amasis MT Pro Medium" panose="02040604050005020304" pitchFamily="18" charset="0"/>
              </a:rPr>
              <a:t>WHEN DETECTOR 1 (+Z) GETS HIT FIRST</a:t>
            </a:r>
          </a:p>
        </p:txBody>
      </p:sp>
      <p:sp>
        <p:nvSpPr>
          <p:cNvPr id="13" name="TextBox 12">
            <a:extLst>
              <a:ext uri="{FF2B5EF4-FFF2-40B4-BE49-F238E27FC236}">
                <a16:creationId xmlns:a16="http://schemas.microsoft.com/office/drawing/2014/main" id="{20EF5228-5C0E-51F8-7091-E6EACE0BB8A6}"/>
              </a:ext>
            </a:extLst>
          </p:cNvPr>
          <p:cNvSpPr txBox="1"/>
          <p:nvPr/>
        </p:nvSpPr>
        <p:spPr>
          <a:xfrm>
            <a:off x="477078" y="645367"/>
            <a:ext cx="9510984" cy="369332"/>
          </a:xfrm>
          <a:prstGeom prst="rect">
            <a:avLst/>
          </a:prstGeom>
          <a:noFill/>
        </p:spPr>
        <p:txBody>
          <a:bodyPr wrap="square">
            <a:spAutoFit/>
          </a:bodyPr>
          <a:lstStyle/>
          <a:p>
            <a:pPr marL="285750" indent="-285750">
              <a:buFont typeface="Arial" panose="020B0604020202020204" pitchFamily="34" charset="0"/>
              <a:buChar char="•"/>
            </a:pPr>
            <a:r>
              <a:rPr lang="en-US" dirty="0"/>
              <a:t>For </a:t>
            </a:r>
            <a:r>
              <a:rPr lang="en-US" dirty="0">
                <a:solidFill>
                  <a:srgbClr val="FF0000"/>
                </a:solidFill>
              </a:rPr>
              <a:t>single foil </a:t>
            </a:r>
            <a:r>
              <a:rPr lang="en-US" dirty="0"/>
              <a:t>configuration</a:t>
            </a:r>
            <a:r>
              <a:rPr lang="en-US" dirty="0">
                <a:solidFill>
                  <a:srgbClr val="FF0000"/>
                </a:solidFill>
              </a:rPr>
              <a:t> lesser </a:t>
            </a:r>
            <a:r>
              <a:rPr lang="en-US" dirty="0"/>
              <a:t>energy deposition in first detector for longer time of flight </a:t>
            </a:r>
          </a:p>
        </p:txBody>
      </p:sp>
    </p:spTree>
    <p:extLst>
      <p:ext uri="{BB962C8B-B14F-4D97-AF65-F5344CB8AC3E}">
        <p14:creationId xmlns:p14="http://schemas.microsoft.com/office/powerpoint/2010/main" val="1952449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Chart&#10;&#10;Description automatically generated">
            <a:extLst>
              <a:ext uri="{FF2B5EF4-FFF2-40B4-BE49-F238E27FC236}">
                <a16:creationId xmlns:a16="http://schemas.microsoft.com/office/drawing/2014/main" id="{4093FD17-979E-9FC9-8936-9436E39AEEF1}"/>
              </a:ext>
            </a:extLst>
          </p:cNvPr>
          <p:cNvPicPr>
            <a:picLocks noChangeAspect="1"/>
          </p:cNvPicPr>
          <p:nvPr/>
        </p:nvPicPr>
        <p:blipFill rotWithShape="1">
          <a:blip r:embed="rId2"/>
          <a:srcRect l="5721" t="8625" r="7830" b="4246"/>
          <a:stretch/>
        </p:blipFill>
        <p:spPr>
          <a:xfrm>
            <a:off x="-4128" y="1386008"/>
            <a:ext cx="6200997" cy="4171967"/>
          </a:xfrm>
          <a:prstGeom prst="rect">
            <a:avLst/>
          </a:prstGeom>
        </p:spPr>
      </p:pic>
      <p:pic>
        <p:nvPicPr>
          <p:cNvPr id="4" name="Picture 4" descr="Chart&#10;&#10;Description automatically generated">
            <a:extLst>
              <a:ext uri="{FF2B5EF4-FFF2-40B4-BE49-F238E27FC236}">
                <a16:creationId xmlns:a16="http://schemas.microsoft.com/office/drawing/2014/main" id="{BDDC8723-8EF0-03F9-07C2-E2DD3EE22EAB}"/>
              </a:ext>
            </a:extLst>
          </p:cNvPr>
          <p:cNvPicPr>
            <a:picLocks noChangeAspect="1"/>
          </p:cNvPicPr>
          <p:nvPr/>
        </p:nvPicPr>
        <p:blipFill rotWithShape="1">
          <a:blip r:embed="rId3"/>
          <a:srcRect l="5673" t="8523" r="8025" b="4545"/>
          <a:stretch/>
        </p:blipFill>
        <p:spPr>
          <a:xfrm>
            <a:off x="6127314" y="1386007"/>
            <a:ext cx="6110433" cy="4127696"/>
          </a:xfrm>
          <a:prstGeom prst="rect">
            <a:avLst/>
          </a:prstGeom>
        </p:spPr>
      </p:pic>
      <p:sp>
        <p:nvSpPr>
          <p:cNvPr id="3" name="TextBox 2">
            <a:extLst>
              <a:ext uri="{FF2B5EF4-FFF2-40B4-BE49-F238E27FC236}">
                <a16:creationId xmlns:a16="http://schemas.microsoft.com/office/drawing/2014/main" id="{1DFD5846-3CE4-ADC4-A0D6-96E1D8A7C1A1}"/>
              </a:ext>
            </a:extLst>
          </p:cNvPr>
          <p:cNvSpPr txBox="1"/>
          <p:nvPr/>
        </p:nvSpPr>
        <p:spPr>
          <a:xfrm>
            <a:off x="288267" y="5677606"/>
            <a:ext cx="5975965" cy="4247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pPr>
            <a:r>
              <a:rPr lang="en-US" sz="1200" i="1" dirty="0"/>
              <a:t>Fig : Average energy deposited in the detector vs time of flight for backscattered events when detector 1 hits first . Energy deposited in detector 1 is given by • and in detector 2 by Δ</a:t>
            </a:r>
            <a:endParaRPr lang="en-US" i="1" dirty="0"/>
          </a:p>
        </p:txBody>
      </p:sp>
      <p:sp>
        <p:nvSpPr>
          <p:cNvPr id="6" name="TextBox 5">
            <a:extLst>
              <a:ext uri="{FF2B5EF4-FFF2-40B4-BE49-F238E27FC236}">
                <a16:creationId xmlns:a16="http://schemas.microsoft.com/office/drawing/2014/main" id="{8F0769D8-DC99-6203-C81E-20360832C6DE}"/>
              </a:ext>
            </a:extLst>
          </p:cNvPr>
          <p:cNvSpPr txBox="1"/>
          <p:nvPr/>
        </p:nvSpPr>
        <p:spPr>
          <a:xfrm>
            <a:off x="6184626" y="5729664"/>
            <a:ext cx="6106077" cy="258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pPr>
            <a:r>
              <a:rPr lang="en-US" sz="1200" i="1" dirty="0"/>
              <a:t>Fig : initial Cos(theta) vs time of flight for backscattered events when detector 1 hits first</a:t>
            </a:r>
            <a:endParaRPr lang="en-US" i="1" dirty="0"/>
          </a:p>
        </p:txBody>
      </p:sp>
      <p:sp>
        <p:nvSpPr>
          <p:cNvPr id="10" name="TextBox 9">
            <a:extLst>
              <a:ext uri="{FF2B5EF4-FFF2-40B4-BE49-F238E27FC236}">
                <a16:creationId xmlns:a16="http://schemas.microsoft.com/office/drawing/2014/main" id="{3F5D9A12-96B7-E21A-30C8-6476411EAC85}"/>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15</a:t>
            </a:r>
          </a:p>
        </p:txBody>
      </p:sp>
      <p:sp>
        <p:nvSpPr>
          <p:cNvPr id="8" name="TextBox 7">
            <a:extLst>
              <a:ext uri="{FF2B5EF4-FFF2-40B4-BE49-F238E27FC236}">
                <a16:creationId xmlns:a16="http://schemas.microsoft.com/office/drawing/2014/main" id="{8D6540AF-EAFD-EF3E-1F46-4C39FD4B79F3}"/>
              </a:ext>
            </a:extLst>
          </p:cNvPr>
          <p:cNvSpPr txBox="1"/>
          <p:nvPr/>
        </p:nvSpPr>
        <p:spPr>
          <a:xfrm>
            <a:off x="288267" y="177999"/>
            <a:ext cx="675409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accent5">
                    <a:lumMod val="75000"/>
                  </a:schemeClr>
                </a:solidFill>
                <a:latin typeface="Amasis MT Pro Medium"/>
                <a:cs typeface="Times New Roman"/>
              </a:rPr>
              <a:t>Change in angular and energy deposition </a:t>
            </a:r>
            <a:endParaRPr lang="en-US" sz="2000" dirty="0">
              <a:solidFill>
                <a:schemeClr val="accent5">
                  <a:lumMod val="75000"/>
                </a:schemeClr>
              </a:solidFill>
              <a:latin typeface="Amasis MT Pro Medium"/>
            </a:endParaRPr>
          </a:p>
        </p:txBody>
      </p:sp>
      <p:sp>
        <p:nvSpPr>
          <p:cNvPr id="11" name="TextBox 10">
            <a:extLst>
              <a:ext uri="{FF2B5EF4-FFF2-40B4-BE49-F238E27FC236}">
                <a16:creationId xmlns:a16="http://schemas.microsoft.com/office/drawing/2014/main" id="{EC01A949-7EB2-9E1C-86D9-C7AEF32A3FC0}"/>
              </a:ext>
            </a:extLst>
          </p:cNvPr>
          <p:cNvSpPr txBox="1"/>
          <p:nvPr/>
        </p:nvSpPr>
        <p:spPr>
          <a:xfrm>
            <a:off x="7101071" y="1926521"/>
            <a:ext cx="5360670" cy="307777"/>
          </a:xfrm>
          <a:prstGeom prst="rect">
            <a:avLst/>
          </a:prstGeom>
          <a:noFill/>
        </p:spPr>
        <p:txBody>
          <a:bodyPr wrap="square" rtlCol="0">
            <a:spAutoFit/>
          </a:bodyPr>
          <a:lstStyle/>
          <a:p>
            <a:r>
              <a:rPr lang="en-US" sz="1400" dirty="0">
                <a:solidFill>
                  <a:srgbClr val="00B050"/>
                </a:solidFill>
                <a:latin typeface="Amasis MT Pro Medium" panose="02040604050005020304" pitchFamily="18" charset="0"/>
              </a:rPr>
              <a:t>WHEN DETECTOR 1 (+Z) GETS HIT FIRST</a:t>
            </a:r>
          </a:p>
        </p:txBody>
      </p:sp>
      <p:sp>
        <p:nvSpPr>
          <p:cNvPr id="14" name="TextBox 13">
            <a:extLst>
              <a:ext uri="{FF2B5EF4-FFF2-40B4-BE49-F238E27FC236}">
                <a16:creationId xmlns:a16="http://schemas.microsoft.com/office/drawing/2014/main" id="{AE409131-3609-DD72-2095-9447B4A209CC}"/>
              </a:ext>
            </a:extLst>
          </p:cNvPr>
          <p:cNvSpPr txBox="1"/>
          <p:nvPr/>
        </p:nvSpPr>
        <p:spPr>
          <a:xfrm>
            <a:off x="477077" y="645367"/>
            <a:ext cx="9569599" cy="923330"/>
          </a:xfrm>
          <a:prstGeom prst="rect">
            <a:avLst/>
          </a:prstGeom>
          <a:noFill/>
        </p:spPr>
        <p:txBody>
          <a:bodyPr wrap="square">
            <a:spAutoFit/>
          </a:bodyPr>
          <a:lstStyle/>
          <a:p>
            <a:pPr marL="285750" indent="-285750">
              <a:buFont typeface="Arial" panose="020B0604020202020204" pitchFamily="34" charset="0"/>
              <a:buChar char="•"/>
            </a:pPr>
            <a:r>
              <a:rPr lang="en-US" dirty="0"/>
              <a:t>For </a:t>
            </a:r>
            <a:r>
              <a:rPr lang="en-US" dirty="0">
                <a:solidFill>
                  <a:srgbClr val="FF0000"/>
                </a:solidFill>
              </a:rPr>
              <a:t>single foil </a:t>
            </a:r>
            <a:r>
              <a:rPr lang="en-US" dirty="0"/>
              <a:t>configuration</a:t>
            </a:r>
            <a:r>
              <a:rPr lang="en-US" dirty="0">
                <a:solidFill>
                  <a:srgbClr val="FF0000"/>
                </a:solidFill>
              </a:rPr>
              <a:t> lesser </a:t>
            </a:r>
            <a:r>
              <a:rPr lang="en-US" dirty="0"/>
              <a:t>energy deposition in first detector for longer time of flight</a:t>
            </a:r>
          </a:p>
          <a:p>
            <a:pPr marL="3028950" lvl="6" indent="-285750">
              <a:buFont typeface="Arial" panose="020B0604020202020204" pitchFamily="34" charset="0"/>
              <a:buChar char="•"/>
            </a:pPr>
            <a:r>
              <a:rPr lang="en-US" dirty="0">
                <a:solidFill>
                  <a:srgbClr val="FF0000"/>
                </a:solidFill>
              </a:rPr>
              <a:t>larger </a:t>
            </a:r>
            <a:r>
              <a:rPr lang="en-US" dirty="0"/>
              <a:t>average emission </a:t>
            </a:r>
            <a:r>
              <a:rPr lang="en-US" dirty="0">
                <a:solidFill>
                  <a:srgbClr val="FF0000"/>
                </a:solidFill>
              </a:rPr>
              <a:t>angle</a:t>
            </a:r>
          </a:p>
          <a:p>
            <a:r>
              <a:rPr lang="en-US" dirty="0"/>
              <a:t> </a:t>
            </a:r>
          </a:p>
        </p:txBody>
      </p:sp>
    </p:spTree>
    <p:extLst>
      <p:ext uri="{BB962C8B-B14F-4D97-AF65-F5344CB8AC3E}">
        <p14:creationId xmlns:p14="http://schemas.microsoft.com/office/powerpoint/2010/main" val="1015353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C7DB-A990-B2F4-7F46-2467C3057630}"/>
              </a:ext>
            </a:extLst>
          </p:cNvPr>
          <p:cNvSpPr>
            <a:spLocks noGrp="1"/>
          </p:cNvSpPr>
          <p:nvPr>
            <p:ph type="title"/>
          </p:nvPr>
        </p:nvSpPr>
        <p:spPr/>
        <p:txBody>
          <a:bodyPr/>
          <a:lstStyle/>
          <a:p>
            <a:r>
              <a:rPr lang="en-US" dirty="0"/>
              <a:t>Conclusion</a:t>
            </a:r>
          </a:p>
        </p:txBody>
      </p:sp>
      <p:sp>
        <p:nvSpPr>
          <p:cNvPr id="4" name="Content Placeholder 3">
            <a:extLst>
              <a:ext uri="{FF2B5EF4-FFF2-40B4-BE49-F238E27FC236}">
                <a16:creationId xmlns:a16="http://schemas.microsoft.com/office/drawing/2014/main" id="{0C401F68-E8A2-812F-4176-6F97EB682997}"/>
              </a:ext>
            </a:extLst>
          </p:cNvPr>
          <p:cNvSpPr>
            <a:spLocks noGrp="1"/>
          </p:cNvSpPr>
          <p:nvPr>
            <p:ph sz="half" idx="2"/>
          </p:nvPr>
        </p:nvSpPr>
        <p:spPr>
          <a:xfrm>
            <a:off x="2603418" y="1729410"/>
            <a:ext cx="8978981" cy="4525963"/>
          </a:xfrm>
        </p:spPr>
        <p:txBody>
          <a:bodyPr vert="horz" lIns="91440" tIns="45720" rIns="91440" bIns="45720" rtlCol="0" anchor="t">
            <a:normAutofit/>
          </a:bodyPr>
          <a:lstStyle/>
          <a:p>
            <a:pPr lvl="1"/>
            <a:r>
              <a:rPr lang="en-US" dirty="0"/>
              <a:t>Working Geant4 model to calibrate the simulations for different detector geometries</a:t>
            </a:r>
          </a:p>
          <a:p>
            <a:pPr lvl="1"/>
            <a:r>
              <a:rPr lang="en-US" dirty="0"/>
              <a:t>Developed Geant4 to investigate  the back-scattering and angular effect in experiment</a:t>
            </a:r>
          </a:p>
          <a:p>
            <a:pPr lvl="1"/>
            <a:r>
              <a:rPr lang="en-US" dirty="0"/>
              <a:t>strong correlation between back-scattering and angle of emission of electrons was observed.</a:t>
            </a:r>
          </a:p>
          <a:p>
            <a:pPr lvl="1"/>
            <a:r>
              <a:rPr lang="en-US" dirty="0"/>
              <a:t>Investigated the dependence of energy deposited in the first detector versus TOF as well as to the initial energy with and without the foils.</a:t>
            </a:r>
          </a:p>
        </p:txBody>
      </p:sp>
    </p:spTree>
    <p:extLst>
      <p:ext uri="{BB962C8B-B14F-4D97-AF65-F5344CB8AC3E}">
        <p14:creationId xmlns:p14="http://schemas.microsoft.com/office/powerpoint/2010/main" val="61945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093-1688-117E-7910-3454DBDADA1C}"/>
              </a:ext>
            </a:extLst>
          </p:cNvPr>
          <p:cNvSpPr>
            <a:spLocks noGrp="1"/>
          </p:cNvSpPr>
          <p:nvPr>
            <p:ph type="title"/>
          </p:nvPr>
        </p:nvSpPr>
        <p:spPr/>
        <p:txBody>
          <a:bodyPr/>
          <a:lstStyle/>
          <a:p>
            <a:r>
              <a:rPr lang="en-US" dirty="0"/>
              <a:t>UCNA+ collaboration</a:t>
            </a:r>
          </a:p>
        </p:txBody>
      </p:sp>
      <p:sp>
        <p:nvSpPr>
          <p:cNvPr id="3" name="TextBox 2">
            <a:extLst>
              <a:ext uri="{FF2B5EF4-FFF2-40B4-BE49-F238E27FC236}">
                <a16:creationId xmlns:a16="http://schemas.microsoft.com/office/drawing/2014/main" id="{113E595D-9461-6C76-2B5E-1186D2884574}"/>
              </a:ext>
            </a:extLst>
          </p:cNvPr>
          <p:cNvSpPr txBox="1"/>
          <p:nvPr/>
        </p:nvSpPr>
        <p:spPr>
          <a:xfrm>
            <a:off x="59552" y="5829163"/>
            <a:ext cx="12366910" cy="646331"/>
          </a:xfrm>
          <a:prstGeom prst="rect">
            <a:avLst/>
          </a:prstGeom>
          <a:noFill/>
        </p:spPr>
        <p:txBody>
          <a:bodyPr wrap="square">
            <a:spAutoFit/>
          </a:bodyPr>
          <a:lstStyle/>
          <a:p>
            <a:pPr algn="ctr"/>
            <a:r>
              <a:rPr lang="en-US" dirty="0"/>
              <a:t>*This material is based upon work supported by the U.S. Department of Energy, Office of Science, </a:t>
            </a:r>
          </a:p>
          <a:p>
            <a:pPr algn="ctr"/>
            <a:r>
              <a:rPr lang="en-US" dirty="0"/>
              <a:t>Office of Nuclear Physics, under Award Number DE-SC0 014622</a:t>
            </a:r>
          </a:p>
        </p:txBody>
      </p:sp>
      <p:pic>
        <p:nvPicPr>
          <p:cNvPr id="5" name="Picture 4">
            <a:extLst>
              <a:ext uri="{FF2B5EF4-FFF2-40B4-BE49-F238E27FC236}">
                <a16:creationId xmlns:a16="http://schemas.microsoft.com/office/drawing/2014/main" id="{92107F2F-81EA-5033-D411-FB5451966F90}"/>
              </a:ext>
            </a:extLst>
          </p:cNvPr>
          <p:cNvPicPr>
            <a:picLocks noChangeAspect="1"/>
          </p:cNvPicPr>
          <p:nvPr/>
        </p:nvPicPr>
        <p:blipFill rotWithShape="1">
          <a:blip r:embed="rId2"/>
          <a:srcRect t="30125" b="11218"/>
          <a:stretch/>
        </p:blipFill>
        <p:spPr>
          <a:xfrm>
            <a:off x="723566" y="2096911"/>
            <a:ext cx="7696867" cy="2664178"/>
          </a:xfrm>
          <a:prstGeom prst="rect">
            <a:avLst/>
          </a:prstGeom>
        </p:spPr>
      </p:pic>
      <p:pic>
        <p:nvPicPr>
          <p:cNvPr id="4" name="Picture 3">
            <a:extLst>
              <a:ext uri="{FF2B5EF4-FFF2-40B4-BE49-F238E27FC236}">
                <a16:creationId xmlns:a16="http://schemas.microsoft.com/office/drawing/2014/main" id="{463F19F5-5E60-C3F7-A527-7505910A148D}"/>
              </a:ext>
            </a:extLst>
          </p:cNvPr>
          <p:cNvPicPr>
            <a:picLocks noChangeAspect="1"/>
          </p:cNvPicPr>
          <p:nvPr/>
        </p:nvPicPr>
        <p:blipFill rotWithShape="1">
          <a:blip r:embed="rId2"/>
          <a:srcRect l="-440" t="-1769" r="440" b="87366"/>
          <a:stretch/>
        </p:blipFill>
        <p:spPr>
          <a:xfrm>
            <a:off x="723566" y="1285500"/>
            <a:ext cx="7696867" cy="646331"/>
          </a:xfrm>
          <a:prstGeom prst="rect">
            <a:avLst/>
          </a:prstGeom>
        </p:spPr>
      </p:pic>
    </p:spTree>
    <p:extLst>
      <p:ext uri="{BB962C8B-B14F-4D97-AF65-F5344CB8AC3E}">
        <p14:creationId xmlns:p14="http://schemas.microsoft.com/office/powerpoint/2010/main" val="1363965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2FF1-CC38-7317-AA7E-EBAA7D9027F5}"/>
              </a:ext>
            </a:extLst>
          </p:cNvPr>
          <p:cNvSpPr>
            <a:spLocks noGrp="1"/>
          </p:cNvSpPr>
          <p:nvPr>
            <p:ph type="title"/>
          </p:nvPr>
        </p:nvSpPr>
        <p:spPr/>
        <p:txBody>
          <a:bodyPr/>
          <a:lstStyle/>
          <a:p>
            <a:r>
              <a:rPr lang="en-US" dirty="0"/>
              <a:t>Angular Correlations</a:t>
            </a:r>
          </a:p>
        </p:txBody>
      </p:sp>
      <p:pic>
        <p:nvPicPr>
          <p:cNvPr id="14" name="Content Placeholder 13">
            <a:extLst>
              <a:ext uri="{FF2B5EF4-FFF2-40B4-BE49-F238E27FC236}">
                <a16:creationId xmlns:a16="http://schemas.microsoft.com/office/drawing/2014/main" id="{DCE930EB-2367-7ED0-2FF6-B65EAE1FFB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0" y="317412"/>
            <a:ext cx="2725713" cy="15901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mc:AlternateContent xmlns:mc="http://schemas.openxmlformats.org/markup-compatibility/2006" xmlns:a14="http://schemas.microsoft.com/office/drawing/2010/main">
        <mc:Choice Requires="a14">
          <p:graphicFrame>
            <p:nvGraphicFramePr>
              <p:cNvPr id="13" name="Table 26">
                <a:extLst>
                  <a:ext uri="{FF2B5EF4-FFF2-40B4-BE49-F238E27FC236}">
                    <a16:creationId xmlns:a16="http://schemas.microsoft.com/office/drawing/2014/main" id="{A932FF5B-1CD9-8251-D392-239F6EFA60FC}"/>
                  </a:ext>
                </a:extLst>
              </p:cNvPr>
              <p:cNvGraphicFramePr>
                <a:graphicFrameLocks noGrp="1"/>
              </p:cNvGraphicFramePr>
              <p:nvPr/>
            </p:nvGraphicFramePr>
            <p:xfrm>
              <a:off x="344377" y="3508884"/>
              <a:ext cx="5068105" cy="762862"/>
            </p:xfrm>
            <a:graphic>
              <a:graphicData uri="http://schemas.openxmlformats.org/drawingml/2006/table">
                <a:tbl>
                  <a:tblPr firstRow="1" bandRow="1">
                    <a:tableStyleId>{5940675A-B579-460E-94D1-54222C63F5DA}</a:tableStyleId>
                  </a:tblPr>
                  <a:tblGrid>
                    <a:gridCol w="4645405">
                      <a:extLst>
                        <a:ext uri="{9D8B030D-6E8A-4147-A177-3AD203B41FA5}">
                          <a16:colId xmlns:a16="http://schemas.microsoft.com/office/drawing/2014/main" val="2564537467"/>
                        </a:ext>
                      </a:extLst>
                    </a:gridCol>
                    <a:gridCol w="422700">
                      <a:extLst>
                        <a:ext uri="{9D8B030D-6E8A-4147-A177-3AD203B41FA5}">
                          <a16:colId xmlns:a16="http://schemas.microsoft.com/office/drawing/2014/main" val="2462634979"/>
                        </a:ext>
                      </a:extLst>
                    </a:gridCol>
                  </a:tblGrid>
                  <a:tr h="381431">
                    <a:tc>
                      <a:txBody>
                        <a:bodyPr/>
                        <a:lstStyle/>
                        <a:p>
                          <a:r>
                            <a:rPr lang="en-US" sz="1600" dirty="0">
                              <a:latin typeface="+mn-lt"/>
                            </a:rPr>
                            <a:t>polarization of initial neutron is known </a:t>
                          </a:r>
                          <a14:m>
                            <m:oMath xmlns:m="http://schemas.openxmlformats.org/officeDocument/2006/math">
                              <m:d>
                                <m:dPr>
                                  <m:begChr m:val="⟨"/>
                                  <m:endChr m:val="⟩"/>
                                  <m:ctrlPr>
                                    <a:rPr lang="en-US" sz="1600" i="1" smtClean="0">
                                      <a:latin typeface="Cambria Math" panose="02040503050406030204" pitchFamily="18" charset="0"/>
                                    </a:rPr>
                                  </m:ctrlPr>
                                </m:dPr>
                                <m:e>
                                  <m:r>
                                    <a:rPr lang="en-US" sz="1600" i="1" smtClean="0">
                                      <a:latin typeface="Cambria Math" panose="02040503050406030204" pitchFamily="18" charset="0"/>
                                      <a:ea typeface="Cambria Math" panose="02040503050406030204" pitchFamily="18" charset="0"/>
                                    </a:rPr>
                                    <m:t>𝜎</m:t>
                                  </m:r>
                                </m:e>
                              </m:d>
                            </m:oMath>
                          </a14:m>
                          <a:r>
                            <a:rPr lang="en-US" sz="1600" dirty="0">
                              <a:latin typeface="+mn-lt"/>
                            </a:rPr>
                            <a:t> </a:t>
                          </a:r>
                        </a:p>
                      </a:txBody>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3720939682"/>
                      </a:ext>
                    </a:extLst>
                  </a:tr>
                  <a:tr h="3814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mn-lt"/>
                            </a:rPr>
                            <a:t>Momentum of decay electron </a:t>
                          </a:r>
                          <a14:m>
                            <m:oMath xmlns:m="http://schemas.openxmlformats.org/officeDocument/2006/math">
                              <m:acc>
                                <m:accPr>
                                  <m:chr m:val="⃗"/>
                                  <m:ctrlPr>
                                    <a:rPr lang="en-US" sz="1600" b="1" i="1" dirty="0" smtClean="0">
                                      <a:latin typeface="Cambria Math" panose="02040503050406030204" pitchFamily="18" charset="0"/>
                                      <a:ea typeface="Cambria Math" panose="02040503050406030204" pitchFamily="18" charset="0"/>
                                    </a:rPr>
                                  </m:ctrlPr>
                                </m:accPr>
                                <m:e>
                                  <m:r>
                                    <a:rPr lang="en-US" sz="1600" b="1" i="1" dirty="0">
                                      <a:latin typeface="Cambria Math" panose="02040503050406030204" pitchFamily="18" charset="0"/>
                                      <a:ea typeface="Cambria Math" panose="02040503050406030204" pitchFamily="18" charset="0"/>
                                    </a:rPr>
                                    <m:t>𝒑</m:t>
                                  </m:r>
                                </m:e>
                              </m:acc>
                              <m:r>
                                <a:rPr lang="en-US" sz="1600" b="1" i="1" baseline="-25000" dirty="0">
                                  <a:latin typeface="Cambria Math" panose="02040503050406030204" pitchFamily="18" charset="0"/>
                                  <a:ea typeface="Cambria Math" panose="02040503050406030204" pitchFamily="18" charset="0"/>
                                </a:rPr>
                                <m:t>𝒆</m:t>
                              </m:r>
                            </m:oMath>
                          </a14:m>
                          <a:r>
                            <a:rPr lang="en-US" sz="1600" dirty="0">
                              <a:latin typeface="+mn-lt"/>
                            </a:rPr>
                            <a:t>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txBody>
                      <a:tcPr/>
                    </a:tc>
                    <a:extLst>
                      <a:ext uri="{0D108BD9-81ED-4DB2-BD59-A6C34878D82A}">
                        <a16:rowId xmlns:a16="http://schemas.microsoft.com/office/drawing/2014/main" val="3732542569"/>
                      </a:ext>
                    </a:extLst>
                  </a:tr>
                </a:tbl>
              </a:graphicData>
            </a:graphic>
          </p:graphicFrame>
        </mc:Choice>
        <mc:Fallback xmlns="">
          <p:graphicFrame>
            <p:nvGraphicFramePr>
              <p:cNvPr id="13" name="Table 26">
                <a:extLst>
                  <a:ext uri="{FF2B5EF4-FFF2-40B4-BE49-F238E27FC236}">
                    <a16:creationId xmlns:a16="http://schemas.microsoft.com/office/drawing/2014/main" id="{A932FF5B-1CD9-8251-D392-239F6EFA60FC}"/>
                  </a:ext>
                </a:extLst>
              </p:cNvPr>
              <p:cNvGraphicFramePr>
                <a:graphicFrameLocks noGrp="1"/>
              </p:cNvGraphicFramePr>
              <p:nvPr/>
            </p:nvGraphicFramePr>
            <p:xfrm>
              <a:off x="344377" y="3508884"/>
              <a:ext cx="5068105" cy="762862"/>
            </p:xfrm>
            <a:graphic>
              <a:graphicData uri="http://schemas.openxmlformats.org/drawingml/2006/table">
                <a:tbl>
                  <a:tblPr firstRow="1" bandRow="1">
                    <a:tableStyleId>{5940675A-B579-460E-94D1-54222C63F5DA}</a:tableStyleId>
                  </a:tblPr>
                  <a:tblGrid>
                    <a:gridCol w="4645405">
                      <a:extLst>
                        <a:ext uri="{9D8B030D-6E8A-4147-A177-3AD203B41FA5}">
                          <a16:colId xmlns:a16="http://schemas.microsoft.com/office/drawing/2014/main" val="2564537467"/>
                        </a:ext>
                      </a:extLst>
                    </a:gridCol>
                    <a:gridCol w="422700">
                      <a:extLst>
                        <a:ext uri="{9D8B030D-6E8A-4147-A177-3AD203B41FA5}">
                          <a16:colId xmlns:a16="http://schemas.microsoft.com/office/drawing/2014/main" val="2462634979"/>
                        </a:ext>
                      </a:extLst>
                    </a:gridCol>
                  </a:tblGrid>
                  <a:tr h="381431">
                    <a:tc>
                      <a:txBody>
                        <a:bodyPr/>
                        <a:lstStyle/>
                        <a:p>
                          <a:endParaRPr lang="en-US"/>
                        </a:p>
                      </a:txBody>
                      <a:tcPr>
                        <a:blipFill>
                          <a:blip r:embed="rId3"/>
                          <a:stretch>
                            <a:fillRect l="-131" t="-7937" r="-9305" b="-120635"/>
                          </a:stretch>
                        </a:blipFill>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3720939682"/>
                      </a:ext>
                    </a:extLst>
                  </a:tr>
                  <a:tr h="381431">
                    <a:tc>
                      <a:txBody>
                        <a:bodyPr/>
                        <a:lstStyle/>
                        <a:p>
                          <a:endParaRPr lang="en-US"/>
                        </a:p>
                      </a:txBody>
                      <a:tcPr>
                        <a:blipFill>
                          <a:blip r:embed="rId3"/>
                          <a:stretch>
                            <a:fillRect l="-131" t="-107937" r="-9305" b="-20635"/>
                          </a:stretch>
                        </a:blip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txBody>
                      <a:tcPr/>
                    </a:tc>
                    <a:extLst>
                      <a:ext uri="{0D108BD9-81ED-4DB2-BD59-A6C34878D82A}">
                        <a16:rowId xmlns:a16="http://schemas.microsoft.com/office/drawing/2014/main" val="3732542569"/>
                      </a:ext>
                    </a:extLst>
                  </a:tr>
                </a:tbl>
              </a:graphicData>
            </a:graphic>
          </p:graphicFrame>
        </mc:Fallback>
      </mc:AlternateContent>
      <mc:AlternateContent xmlns:mc="http://schemas.openxmlformats.org/markup-compatibility/2006">
        <mc:Choice xmlns:am3d="http://schemas.microsoft.com/office/drawing/2017/model3d" Requires="am3d">
          <p:graphicFrame>
            <p:nvGraphicFramePr>
              <p:cNvPr id="3" name="3D Model 2" descr="Red Sphere">
                <a:extLst>
                  <a:ext uri="{FF2B5EF4-FFF2-40B4-BE49-F238E27FC236}">
                    <a16:creationId xmlns:a16="http://schemas.microsoft.com/office/drawing/2014/main" id="{58D07E3F-AF59-0F4D-6342-8324E35C5A96}"/>
                  </a:ext>
                </a:extLst>
              </p:cNvPr>
              <p:cNvGraphicFramePr/>
              <p:nvPr/>
            </p:nvGraphicFramePr>
            <p:xfrm>
              <a:off x="10127226" y="1025706"/>
              <a:ext cx="570437" cy="757685"/>
            </p:xfrm>
            <a:graphic>
              <a:graphicData uri="http://schemas.microsoft.com/office/drawing/2017/model3d">
                <am3d:model3d r:embed="rId4">
                  <am3d:spPr>
                    <a:xfrm>
                      <a:off x="0" y="0"/>
                      <a:ext cx="570437" cy="757685"/>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5"/>
                  </am3d:raster>
                  <am3d:objViewport viewportSz="10075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Red Sphere">
                <a:extLst>
                  <a:ext uri="{FF2B5EF4-FFF2-40B4-BE49-F238E27FC236}">
                    <a16:creationId xmlns:a16="http://schemas.microsoft.com/office/drawing/2014/main" id="{58D07E3F-AF59-0F4D-6342-8324E35C5A96}"/>
                  </a:ext>
                </a:extLst>
              </p:cNvPr>
              <p:cNvPicPr>
                <a:picLocks noGrp="1" noRot="1" noChangeAspect="1" noMove="1" noResize="1" noEditPoints="1" noAdjustHandles="1" noChangeArrowheads="1" noChangeShapeType="1" noCrop="1"/>
              </p:cNvPicPr>
              <p:nvPr/>
            </p:nvPicPr>
            <p:blipFill>
              <a:blip r:embed="rId5"/>
              <a:stretch>
                <a:fillRect/>
              </a:stretch>
            </p:blipFill>
            <p:spPr>
              <a:xfrm>
                <a:off x="10127226" y="1025706"/>
                <a:ext cx="570437" cy="7576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Straight arrow">
                <a:extLst>
                  <a:ext uri="{FF2B5EF4-FFF2-40B4-BE49-F238E27FC236}">
                    <a16:creationId xmlns:a16="http://schemas.microsoft.com/office/drawing/2014/main" id="{D7260F86-769C-79B8-3880-67C6018FDD93}"/>
                  </a:ext>
                </a:extLst>
              </p:cNvPr>
              <p:cNvGraphicFramePr>
                <a:graphicFrameLocks noChangeAspect="1"/>
              </p:cNvGraphicFramePr>
              <p:nvPr/>
            </p:nvGraphicFramePr>
            <p:xfrm rot="2268873">
              <a:off x="9381800" y="787202"/>
              <a:ext cx="1058039" cy="302297"/>
            </p:xfrm>
            <a:graphic>
              <a:graphicData uri="http://schemas.microsoft.com/office/drawing/2017/model3d">
                <am3d:model3d r:embed="rId6">
                  <am3d:spPr>
                    <a:xfrm rot="2268873">
                      <a:off x="0" y="0"/>
                      <a:ext cx="1058039" cy="302297"/>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3133990" ay="208632" az="268578"/>
                    <am3d:postTrans dx="0" dy="0" dz="0"/>
                  </am3d:trans>
                  <am3d:raster rName="Office3DRenderer" rVer="16.0.8326">
                    <am3d:blip r:embed="rId7"/>
                  </am3d:raster>
                  <am3d:objViewport viewportSz="10958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traight arrow">
                <a:extLst>
                  <a:ext uri="{FF2B5EF4-FFF2-40B4-BE49-F238E27FC236}">
                    <a16:creationId xmlns:a16="http://schemas.microsoft.com/office/drawing/2014/main" id="{D7260F86-769C-79B8-3880-67C6018FDD93}"/>
                  </a:ext>
                </a:extLst>
              </p:cNvPr>
              <p:cNvPicPr>
                <a:picLocks noGrp="1" noRot="1" noChangeAspect="1" noMove="1" noResize="1" noEditPoints="1" noAdjustHandles="1" noChangeArrowheads="1" noChangeShapeType="1" noCrop="1"/>
              </p:cNvPicPr>
              <p:nvPr/>
            </p:nvPicPr>
            <p:blipFill>
              <a:blip r:embed="rId7"/>
              <a:stretch>
                <a:fillRect/>
              </a:stretch>
            </p:blipFill>
            <p:spPr>
              <a:xfrm rot="2268873">
                <a:off x="9381800" y="787202"/>
                <a:ext cx="1058039" cy="30229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Red Straight arrow">
                <a:extLst>
                  <a:ext uri="{FF2B5EF4-FFF2-40B4-BE49-F238E27FC236}">
                    <a16:creationId xmlns:a16="http://schemas.microsoft.com/office/drawing/2014/main" id="{76CD4254-2535-AB70-1418-E5ABE8D0A5B9}"/>
                  </a:ext>
                </a:extLst>
              </p:cNvPr>
              <p:cNvGraphicFramePr>
                <a:graphicFrameLocks noChangeAspect="1"/>
              </p:cNvGraphicFramePr>
              <p:nvPr/>
            </p:nvGraphicFramePr>
            <p:xfrm rot="16372542">
              <a:off x="9752829" y="417836"/>
              <a:ext cx="1319230" cy="322324"/>
            </p:xfrm>
            <a:graphic>
              <a:graphicData uri="http://schemas.microsoft.com/office/drawing/2017/model3d">
                <am3d:model3d r:embed="rId8">
                  <am3d:spPr>
                    <a:xfrm rot="16372542">
                      <a:off x="0" y="0"/>
                      <a:ext cx="1319230" cy="322324"/>
                    </a:xfrm>
                    <a:prstGeom prst="rect">
                      <a:avLst/>
                    </a:prstGeom>
                  </am3d:spPr>
                  <am3d:camera>
                    <am3d:pos x="0" y="0" z="49265132"/>
                    <am3d:up dx="0" dy="36000000" dz="0"/>
                    <am3d:lookAt x="0" y="0" z="0"/>
                    <am3d:perspective fov="2700000"/>
                  </am3d:camera>
                  <am3d:trans>
                    <am3d:meterPerModelUnit n="2106943" d="1000000"/>
                    <am3d:preTrans dx="0" dy="-9860495" dz="-1482"/>
                    <am3d:scale>
                      <am3d:sx n="1000000" d="1000000"/>
                      <am3d:sy n="1000000" d="1000000"/>
                      <am3d:sz n="1000000" d="1000000"/>
                    </am3d:scale>
                    <am3d:rot ax="-3617049" ay="-110357" az="193114"/>
                    <am3d:postTrans dx="0" dy="0" dz="0"/>
                  </am3d:trans>
                  <am3d:raster rName="Office3DRenderer" rVer="16.0.8326">
                    <am3d:blip r:embed="rId9"/>
                  </am3d:raster>
                  <am3d:objViewport viewportSz="13533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Red Straight arrow">
                <a:extLst>
                  <a:ext uri="{FF2B5EF4-FFF2-40B4-BE49-F238E27FC236}">
                    <a16:creationId xmlns:a16="http://schemas.microsoft.com/office/drawing/2014/main" id="{76CD4254-2535-AB70-1418-E5ABE8D0A5B9}"/>
                  </a:ext>
                </a:extLst>
              </p:cNvPr>
              <p:cNvPicPr>
                <a:picLocks noGrp="1" noRot="1" noChangeAspect="1" noMove="1" noResize="1" noEditPoints="1" noAdjustHandles="1" noChangeArrowheads="1" noChangeShapeType="1" noCrop="1"/>
              </p:cNvPicPr>
              <p:nvPr/>
            </p:nvPicPr>
            <p:blipFill>
              <a:blip r:embed="rId9"/>
              <a:stretch>
                <a:fillRect/>
              </a:stretch>
            </p:blipFill>
            <p:spPr>
              <a:xfrm rot="16372542">
                <a:off x="9752829" y="417836"/>
                <a:ext cx="1319230" cy="32232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Dark Gray Straight arrow">
                <a:extLst>
                  <a:ext uri="{FF2B5EF4-FFF2-40B4-BE49-F238E27FC236}">
                    <a16:creationId xmlns:a16="http://schemas.microsoft.com/office/drawing/2014/main" id="{7A171E6D-564D-0407-0A93-7FF3FF6C77FE}"/>
                  </a:ext>
                </a:extLst>
              </p:cNvPr>
              <p:cNvGraphicFramePr>
                <a:graphicFrameLocks noChangeAspect="1"/>
              </p:cNvGraphicFramePr>
              <p:nvPr/>
            </p:nvGraphicFramePr>
            <p:xfrm rot="8181457">
              <a:off x="9582512" y="1790197"/>
              <a:ext cx="1148227" cy="425756"/>
            </p:xfrm>
            <a:graphic>
              <a:graphicData uri="http://schemas.microsoft.com/office/drawing/2017/model3d">
                <am3d:model3d r:embed="rId10">
                  <am3d:spPr>
                    <a:xfrm rot="8181457">
                      <a:off x="0" y="0"/>
                      <a:ext cx="1148227" cy="425756"/>
                    </a:xfrm>
                    <a:prstGeom prst="rect">
                      <a:avLst/>
                    </a:prstGeom>
                  </am3d:spPr>
                  <am3d:camera>
                    <am3d:pos x="0" y="0" z="49265132"/>
                    <am3d:up dx="0" dy="36000000" dz="0"/>
                    <am3d:lookAt x="0" y="0" z="0"/>
                    <am3d:perspective fov="2700000"/>
                  </am3d:camera>
                  <am3d:trans>
                    <am3d:meterPerModelUnit n="2106943" d="1000000"/>
                    <am3d:preTrans dx="0" dy="-9860495" dz="-1482"/>
                    <am3d:scale>
                      <am3d:sx n="1000000" d="1000000"/>
                      <am3d:sy n="1000000" d="1000000"/>
                      <am3d:sz n="1000000" d="1000000"/>
                    </am3d:scale>
                    <am3d:rot ax="3601400" ay="493720" az="836116"/>
                    <am3d:postTrans dx="0" dy="0" dz="0"/>
                  </am3d:trans>
                  <am3d:raster rName="Office3DRenderer" rVer="16.0.8326">
                    <am3d:blip r:embed="rId11"/>
                  </am3d:raster>
                  <am3d:objViewport viewportSz="11494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Dark Gray Straight arrow">
                <a:extLst>
                  <a:ext uri="{FF2B5EF4-FFF2-40B4-BE49-F238E27FC236}">
                    <a16:creationId xmlns:a16="http://schemas.microsoft.com/office/drawing/2014/main" id="{7A171E6D-564D-0407-0A93-7FF3FF6C77FE}"/>
                  </a:ext>
                </a:extLst>
              </p:cNvPr>
              <p:cNvPicPr>
                <a:picLocks noGrp="1" noRot="1" noChangeAspect="1" noMove="1" noResize="1" noEditPoints="1" noAdjustHandles="1" noChangeArrowheads="1" noChangeShapeType="1" noCrop="1"/>
              </p:cNvPicPr>
              <p:nvPr/>
            </p:nvPicPr>
            <p:blipFill>
              <a:blip r:embed="rId11"/>
              <a:stretch>
                <a:fillRect/>
              </a:stretch>
            </p:blipFill>
            <p:spPr>
              <a:xfrm rot="8181457">
                <a:off x="9582512" y="1790197"/>
                <a:ext cx="1148227" cy="42575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Light Gray Straight Wide Arrow">
                <a:extLst>
                  <a:ext uri="{FF2B5EF4-FFF2-40B4-BE49-F238E27FC236}">
                    <a16:creationId xmlns:a16="http://schemas.microsoft.com/office/drawing/2014/main" id="{F043F138-8BB4-AE53-74D0-E7D6AEA2F445}"/>
                  </a:ext>
                </a:extLst>
              </p:cNvPr>
              <p:cNvGraphicFramePr>
                <a:graphicFrameLocks noChangeAspect="1"/>
              </p:cNvGraphicFramePr>
              <p:nvPr/>
            </p:nvGraphicFramePr>
            <p:xfrm>
              <a:off x="10538435" y="867598"/>
              <a:ext cx="1007778" cy="599964"/>
            </p:xfrm>
            <a:graphic>
              <a:graphicData uri="http://schemas.microsoft.com/office/drawing/2017/model3d">
                <am3d:model3d r:embed="rId12">
                  <am3d:spPr>
                    <a:xfrm>
                      <a:off x="0" y="0"/>
                      <a:ext cx="1007778" cy="599964"/>
                    </a:xfrm>
                    <a:prstGeom prst="rect">
                      <a:avLst/>
                    </a:prstGeom>
                  </am3d:spPr>
                  <am3d:camera>
                    <am3d:pos x="0" y="0" z="49265132"/>
                    <am3d:up dx="0" dy="36000000" dz="0"/>
                    <am3d:lookAt x="0" y="0" z="0"/>
                    <am3d:perspective fov="2700000"/>
                  </am3d:camera>
                  <am3d:trans>
                    <am3d:meterPerModelUnit n="2106943" d="1000000"/>
                    <am3d:preTrans dx="0" dy="-9860495" dz="-1482"/>
                    <am3d:scale>
                      <am3d:sx n="1000000" d="1000000"/>
                      <am3d:sy n="1000000" d="1000000"/>
                      <am3d:sz n="1000000" d="1000000"/>
                    </am3d:scale>
                    <am3d:rot ax="-3814841" ay="-849910" az="1573386"/>
                    <am3d:postTrans dx="0" dy="0" dz="0"/>
                  </am3d:trans>
                  <am3d:raster rName="Office3DRenderer" rVer="16.0.8326">
                    <am3d:blip r:embed="rId13"/>
                  </am3d:raster>
                  <am3d:objViewport viewportSz="11028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Light Gray Straight Wide Arrow">
                <a:extLst>
                  <a:ext uri="{FF2B5EF4-FFF2-40B4-BE49-F238E27FC236}">
                    <a16:creationId xmlns:a16="http://schemas.microsoft.com/office/drawing/2014/main" id="{F043F138-8BB4-AE53-74D0-E7D6AEA2F445}"/>
                  </a:ext>
                </a:extLst>
              </p:cNvPr>
              <p:cNvPicPr>
                <a:picLocks noGrp="1" noRot="1" noChangeAspect="1" noMove="1" noResize="1" noEditPoints="1" noAdjustHandles="1" noChangeArrowheads="1" noChangeShapeType="1" noCrop="1"/>
              </p:cNvPicPr>
              <p:nvPr/>
            </p:nvPicPr>
            <p:blipFill>
              <a:blip r:embed="rId13"/>
              <a:stretch>
                <a:fillRect/>
              </a:stretch>
            </p:blipFill>
            <p:spPr>
              <a:xfrm>
                <a:off x="10538435" y="867598"/>
                <a:ext cx="1007778" cy="599964"/>
              </a:xfrm>
              <a:prstGeom prst="rect">
                <a:avLst/>
              </a:prstGeom>
            </p:spPr>
          </p:pic>
        </mc:Fallback>
      </mc:AlternateContent>
      <p:sp>
        <p:nvSpPr>
          <p:cNvPr id="96" name="TextBox 95">
            <a:extLst>
              <a:ext uri="{FF2B5EF4-FFF2-40B4-BE49-F238E27FC236}">
                <a16:creationId xmlns:a16="http://schemas.microsoft.com/office/drawing/2014/main" id="{18A19D30-F113-50EC-8513-67CF6CAA059C}"/>
              </a:ext>
            </a:extLst>
          </p:cNvPr>
          <p:cNvSpPr txBox="1"/>
          <p:nvPr/>
        </p:nvSpPr>
        <p:spPr>
          <a:xfrm>
            <a:off x="10536482" y="300704"/>
            <a:ext cx="505842" cy="369332"/>
          </a:xfrm>
          <a:prstGeom prst="rect">
            <a:avLst/>
          </a:prstGeom>
          <a:noFill/>
        </p:spPr>
        <p:txBody>
          <a:bodyPr wrap="square" rtlCol="0">
            <a:spAutoFit/>
          </a:bodyPr>
          <a:lstStyle/>
          <a:p>
            <a:r>
              <a:rPr lang="en-US" b="1" dirty="0">
                <a:solidFill>
                  <a:srgbClr val="FF0000"/>
                </a:solidFill>
              </a:rPr>
              <a:t>J</a:t>
            </a:r>
          </a:p>
        </p:txBody>
      </p:sp>
      <p:sp>
        <p:nvSpPr>
          <p:cNvPr id="97" name="TextBox 96">
            <a:extLst>
              <a:ext uri="{FF2B5EF4-FFF2-40B4-BE49-F238E27FC236}">
                <a16:creationId xmlns:a16="http://schemas.microsoft.com/office/drawing/2014/main" id="{29F33C9B-C56E-F6FB-AC8B-549DAF64BBBA}"/>
              </a:ext>
            </a:extLst>
          </p:cNvPr>
          <p:cNvSpPr txBox="1"/>
          <p:nvPr/>
        </p:nvSpPr>
        <p:spPr>
          <a:xfrm>
            <a:off x="9123616" y="394332"/>
            <a:ext cx="438150" cy="369332"/>
          </a:xfrm>
          <a:prstGeom prst="rect">
            <a:avLst/>
          </a:prstGeom>
          <a:noFill/>
        </p:spPr>
        <p:txBody>
          <a:bodyPr wrap="square" rtlCol="0">
            <a:spAutoFit/>
          </a:bodyPr>
          <a:lstStyle/>
          <a:p>
            <a:r>
              <a:rPr lang="en-US" b="1" dirty="0">
                <a:solidFill>
                  <a:schemeClr val="accent6">
                    <a:lumMod val="60000"/>
                    <a:lumOff val="40000"/>
                  </a:schemeClr>
                </a:solidFill>
              </a:rPr>
              <a:t>p</a:t>
            </a:r>
            <a:r>
              <a:rPr lang="en-US" b="1" baseline="-25000" dirty="0">
                <a:solidFill>
                  <a:schemeClr val="accent6">
                    <a:lumMod val="60000"/>
                    <a:lumOff val="40000"/>
                  </a:schemeClr>
                </a:solidFill>
              </a:rPr>
              <a:t>e</a:t>
            </a:r>
          </a:p>
        </p:txBody>
      </p:sp>
      <p:sp>
        <p:nvSpPr>
          <p:cNvPr id="5" name="TextBox 4">
            <a:extLst>
              <a:ext uri="{FF2B5EF4-FFF2-40B4-BE49-F238E27FC236}">
                <a16:creationId xmlns:a16="http://schemas.microsoft.com/office/drawing/2014/main" id="{073DAF39-460E-A7C9-B74F-9B0D2E332702}"/>
              </a:ext>
            </a:extLst>
          </p:cNvPr>
          <p:cNvSpPr txBox="1"/>
          <p:nvPr/>
        </p:nvSpPr>
        <p:spPr>
          <a:xfrm>
            <a:off x="9718475" y="2260801"/>
            <a:ext cx="438150" cy="369332"/>
          </a:xfrm>
          <a:prstGeom prst="rect">
            <a:avLst/>
          </a:prstGeom>
          <a:noFill/>
        </p:spPr>
        <p:txBody>
          <a:bodyPr wrap="square" rtlCol="0">
            <a:spAutoFit/>
          </a:bodyPr>
          <a:lstStyle/>
          <a:p>
            <a:r>
              <a:rPr lang="en-US" b="1" dirty="0"/>
              <a:t>p</a:t>
            </a:r>
            <a:r>
              <a:rPr lang="en-US" b="1" baseline="-25000" dirty="0"/>
              <a:t>p</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28E4AFE-E560-BF9A-224A-47E792306F87}"/>
                  </a:ext>
                </a:extLst>
              </p:cNvPr>
              <p:cNvSpPr txBox="1"/>
              <p:nvPr/>
            </p:nvSpPr>
            <p:spPr>
              <a:xfrm>
                <a:off x="11478843" y="682932"/>
                <a:ext cx="3687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smtClean="0">
                              <a:solidFill>
                                <a:schemeClr val="accent4">
                                  <a:lumMod val="40000"/>
                                  <a:lumOff val="60000"/>
                                </a:schemeClr>
                              </a:solidFill>
                              <a:latin typeface="Cambria Math" panose="02040503050406030204" pitchFamily="18" charset="0"/>
                              <a:ea typeface="Cambria Math" panose="02040503050406030204" pitchFamily="18" charset="0"/>
                            </a:rPr>
                          </m:ctrlPr>
                        </m:accPr>
                        <m:e>
                          <m:r>
                            <a:rPr lang="en-US" sz="1800" b="0" i="1" dirty="0">
                              <a:solidFill>
                                <a:schemeClr val="accent4">
                                  <a:lumMod val="40000"/>
                                  <a:lumOff val="60000"/>
                                </a:schemeClr>
                              </a:solidFill>
                              <a:latin typeface="Cambria Math" panose="02040503050406030204" pitchFamily="18" charset="0"/>
                              <a:ea typeface="Cambria Math" panose="02040503050406030204" pitchFamily="18" charset="0"/>
                            </a:rPr>
                            <m:t>𝑝</m:t>
                          </m:r>
                        </m:e>
                      </m:acc>
                      <m:r>
                        <a:rPr lang="en-US" sz="1800" b="0" i="1" baseline="-25000" dirty="0" smtClean="0">
                          <a:solidFill>
                            <a:schemeClr val="accent4">
                              <a:lumMod val="40000"/>
                              <a:lumOff val="60000"/>
                            </a:schemeClr>
                          </a:solidFill>
                          <a:latin typeface="Cambria Math" panose="02040503050406030204" pitchFamily="18" charset="0"/>
                          <a:ea typeface="Cambria Math" panose="02040503050406030204" pitchFamily="18" charset="0"/>
                        </a:rPr>
                        <m:t>𝑣</m:t>
                      </m:r>
                    </m:oMath>
                  </m:oMathPara>
                </a14:m>
                <a:endParaRPr lang="en-US" dirty="0">
                  <a:solidFill>
                    <a:schemeClr val="accent4">
                      <a:lumMod val="40000"/>
                      <a:lumOff val="60000"/>
                    </a:schemeClr>
                  </a:solidFill>
                </a:endParaRPr>
              </a:p>
            </p:txBody>
          </p:sp>
        </mc:Choice>
        <mc:Fallback xmlns="">
          <p:sp>
            <p:nvSpPr>
              <p:cNvPr id="6" name="TextBox 5">
                <a:extLst>
                  <a:ext uri="{FF2B5EF4-FFF2-40B4-BE49-F238E27FC236}">
                    <a16:creationId xmlns:a16="http://schemas.microsoft.com/office/drawing/2014/main" id="{328E4AFE-E560-BF9A-224A-47E792306F87}"/>
                  </a:ext>
                </a:extLst>
              </p:cNvPr>
              <p:cNvSpPr txBox="1">
                <a:spLocks noRot="1" noChangeAspect="1" noMove="1" noResize="1" noEditPoints="1" noAdjustHandles="1" noChangeArrowheads="1" noChangeShapeType="1" noTextEdit="1"/>
              </p:cNvSpPr>
              <p:nvPr/>
            </p:nvSpPr>
            <p:spPr>
              <a:xfrm>
                <a:off x="11478843" y="682932"/>
                <a:ext cx="368779" cy="369332"/>
              </a:xfrm>
              <a:prstGeom prst="rect">
                <a:avLst/>
              </a:prstGeom>
              <a:blipFill>
                <a:blip r:embed="rId17"/>
                <a:stretch>
                  <a:fillRect t="-21311" r="-21311" b="-819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8">
            <p14:nvContentPartPr>
              <p14:cNvPr id="7" name="Ink 6">
                <a:extLst>
                  <a:ext uri="{FF2B5EF4-FFF2-40B4-BE49-F238E27FC236}">
                    <a16:creationId xmlns:a16="http://schemas.microsoft.com/office/drawing/2014/main" id="{AE533A15-7D2D-10C2-A966-E4FC12607E8F}"/>
                  </a:ext>
                </a:extLst>
              </p14:cNvPr>
              <p14:cNvContentPartPr/>
              <p14:nvPr/>
            </p14:nvContentPartPr>
            <p14:xfrm>
              <a:off x="10067745" y="827701"/>
              <a:ext cx="268200" cy="155160"/>
            </p14:xfrm>
          </p:contentPart>
        </mc:Choice>
        <mc:Fallback xmlns="">
          <p:pic>
            <p:nvPicPr>
              <p:cNvPr id="7" name="Ink 6">
                <a:extLst>
                  <a:ext uri="{FF2B5EF4-FFF2-40B4-BE49-F238E27FC236}">
                    <a16:creationId xmlns:a16="http://schemas.microsoft.com/office/drawing/2014/main" id="{AE533A15-7D2D-10C2-A966-E4FC12607E8F}"/>
                  </a:ext>
                </a:extLst>
              </p:cNvPr>
              <p:cNvPicPr/>
              <p:nvPr/>
            </p:nvPicPr>
            <p:blipFill>
              <a:blip r:embed="rId19"/>
              <a:stretch>
                <a:fillRect/>
              </a:stretch>
            </p:blipFill>
            <p:spPr>
              <a:xfrm>
                <a:off x="10059105" y="818701"/>
                <a:ext cx="285840" cy="172800"/>
              </a:xfrm>
              <a:prstGeom prst="rect">
                <a:avLst/>
              </a:prstGeom>
            </p:spPr>
          </p:pic>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85F5F4-3F66-1856-2860-8D1864845DFC}"/>
                  </a:ext>
                </a:extLst>
              </p:cNvPr>
              <p:cNvSpPr txBox="1"/>
              <p:nvPr/>
            </p:nvSpPr>
            <p:spPr>
              <a:xfrm>
                <a:off x="9712413" y="453825"/>
                <a:ext cx="6983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𝑒</m:t>
                          </m:r>
                        </m:sub>
                      </m:sSub>
                    </m:oMath>
                  </m:oMathPara>
                </a14:m>
                <a:endParaRPr lang="en-US" b="0" dirty="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4585F5F4-3F66-1856-2860-8D1864845DFC}"/>
                  </a:ext>
                </a:extLst>
              </p:cNvPr>
              <p:cNvSpPr txBox="1">
                <a:spLocks noRot="1" noChangeAspect="1" noMove="1" noResize="1" noEditPoints="1" noAdjustHandles="1" noChangeArrowheads="1" noChangeShapeType="1" noTextEdit="1"/>
              </p:cNvSpPr>
              <p:nvPr/>
            </p:nvSpPr>
            <p:spPr>
              <a:xfrm>
                <a:off x="9712413" y="453825"/>
                <a:ext cx="698326" cy="369332"/>
              </a:xfrm>
              <a:prstGeom prst="rect">
                <a:avLst/>
              </a:prstGeom>
              <a:blipFill>
                <a:blip r:embed="rId20"/>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C1F31F7-60B7-CD84-E988-2EE7FCB673FB}"/>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1</a:t>
            </a:r>
          </a:p>
        </p:txBody>
      </p:sp>
      <p:pic>
        <p:nvPicPr>
          <p:cNvPr id="11" name="Picture 10">
            <a:extLst>
              <a:ext uri="{FF2B5EF4-FFF2-40B4-BE49-F238E27FC236}">
                <a16:creationId xmlns:a16="http://schemas.microsoft.com/office/drawing/2014/main" id="{FAAD4133-36AC-8E4A-4887-DC93BF3E6650}"/>
              </a:ext>
            </a:extLst>
          </p:cNvPr>
          <p:cNvPicPr>
            <a:picLocks noChangeAspect="1"/>
          </p:cNvPicPr>
          <p:nvPr/>
        </p:nvPicPr>
        <p:blipFill>
          <a:blip r:embed="rId21"/>
          <a:stretch>
            <a:fillRect/>
          </a:stretch>
        </p:blipFill>
        <p:spPr>
          <a:xfrm>
            <a:off x="1879560" y="1770184"/>
            <a:ext cx="6830580" cy="1277263"/>
          </a:xfrm>
          <a:prstGeom prst="rect">
            <a:avLst/>
          </a:prstGeom>
        </p:spPr>
      </p:pic>
    </p:spTree>
    <p:extLst>
      <p:ext uri="{BB962C8B-B14F-4D97-AF65-F5344CB8AC3E}">
        <p14:creationId xmlns:p14="http://schemas.microsoft.com/office/powerpoint/2010/main" val="4228874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E2E8A40-6C8E-B827-1044-EB451FEC5129}"/>
              </a:ext>
            </a:extLst>
          </p:cNvPr>
          <p:cNvPicPr>
            <a:picLocks noChangeAspect="1"/>
          </p:cNvPicPr>
          <p:nvPr/>
        </p:nvPicPr>
        <p:blipFill>
          <a:blip r:embed="rId2"/>
          <a:stretch>
            <a:fillRect/>
          </a:stretch>
        </p:blipFill>
        <p:spPr>
          <a:xfrm>
            <a:off x="1879560" y="1770184"/>
            <a:ext cx="6830580" cy="1277263"/>
          </a:xfrm>
          <a:prstGeom prst="rect">
            <a:avLst/>
          </a:prstGeom>
        </p:spPr>
      </p:pic>
      <p:sp>
        <p:nvSpPr>
          <p:cNvPr id="2" name="Title 1">
            <a:extLst>
              <a:ext uri="{FF2B5EF4-FFF2-40B4-BE49-F238E27FC236}">
                <a16:creationId xmlns:a16="http://schemas.microsoft.com/office/drawing/2014/main" id="{A8532FF1-CC38-7317-AA7E-EBAA7D9027F5}"/>
              </a:ext>
            </a:extLst>
          </p:cNvPr>
          <p:cNvSpPr>
            <a:spLocks noGrp="1"/>
          </p:cNvSpPr>
          <p:nvPr>
            <p:ph type="title"/>
          </p:nvPr>
        </p:nvSpPr>
        <p:spPr/>
        <p:txBody>
          <a:bodyPr/>
          <a:lstStyle/>
          <a:p>
            <a:r>
              <a:rPr lang="en-US" dirty="0"/>
              <a:t>Angular Correlations</a:t>
            </a:r>
          </a:p>
        </p:txBody>
      </p:sp>
      <p:pic>
        <p:nvPicPr>
          <p:cNvPr id="14" name="Content Placeholder 13">
            <a:extLst>
              <a:ext uri="{FF2B5EF4-FFF2-40B4-BE49-F238E27FC236}">
                <a16:creationId xmlns:a16="http://schemas.microsoft.com/office/drawing/2014/main" id="{DCE930EB-2367-7ED0-2FF6-B65EAE1FFB2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0" y="317412"/>
            <a:ext cx="2725713" cy="15901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mc:AlternateContent xmlns:mc="http://schemas.openxmlformats.org/markup-compatibility/2006" xmlns:a14="http://schemas.microsoft.com/office/drawing/2010/main">
        <mc:Choice Requires="a14">
          <p:graphicFrame>
            <p:nvGraphicFramePr>
              <p:cNvPr id="13" name="Table 26">
                <a:extLst>
                  <a:ext uri="{FF2B5EF4-FFF2-40B4-BE49-F238E27FC236}">
                    <a16:creationId xmlns:a16="http://schemas.microsoft.com/office/drawing/2014/main" id="{A932FF5B-1CD9-8251-D392-239F6EFA60FC}"/>
                  </a:ext>
                </a:extLst>
              </p:cNvPr>
              <p:cNvGraphicFramePr>
                <a:graphicFrameLocks noGrp="1"/>
              </p:cNvGraphicFramePr>
              <p:nvPr/>
            </p:nvGraphicFramePr>
            <p:xfrm>
              <a:off x="344377" y="3508884"/>
              <a:ext cx="5068105" cy="762862"/>
            </p:xfrm>
            <a:graphic>
              <a:graphicData uri="http://schemas.openxmlformats.org/drawingml/2006/table">
                <a:tbl>
                  <a:tblPr firstRow="1" bandRow="1">
                    <a:tableStyleId>{5940675A-B579-460E-94D1-54222C63F5DA}</a:tableStyleId>
                  </a:tblPr>
                  <a:tblGrid>
                    <a:gridCol w="4645405">
                      <a:extLst>
                        <a:ext uri="{9D8B030D-6E8A-4147-A177-3AD203B41FA5}">
                          <a16:colId xmlns:a16="http://schemas.microsoft.com/office/drawing/2014/main" val="2564537467"/>
                        </a:ext>
                      </a:extLst>
                    </a:gridCol>
                    <a:gridCol w="422700">
                      <a:extLst>
                        <a:ext uri="{9D8B030D-6E8A-4147-A177-3AD203B41FA5}">
                          <a16:colId xmlns:a16="http://schemas.microsoft.com/office/drawing/2014/main" val="2462634979"/>
                        </a:ext>
                      </a:extLst>
                    </a:gridCol>
                  </a:tblGrid>
                  <a:tr h="381431">
                    <a:tc>
                      <a:txBody>
                        <a:bodyPr/>
                        <a:lstStyle/>
                        <a:p>
                          <a:r>
                            <a:rPr lang="en-US" sz="1600" dirty="0">
                              <a:latin typeface="+mn-lt"/>
                            </a:rPr>
                            <a:t>polarization of initial neutron is known </a:t>
                          </a:r>
                          <a14:m>
                            <m:oMath xmlns:m="http://schemas.openxmlformats.org/officeDocument/2006/math">
                              <m:d>
                                <m:dPr>
                                  <m:begChr m:val="⟨"/>
                                  <m:endChr m:val="⟩"/>
                                  <m:ctrlPr>
                                    <a:rPr lang="en-US" sz="1600" i="1" smtClean="0">
                                      <a:latin typeface="Cambria Math" panose="02040503050406030204" pitchFamily="18" charset="0"/>
                                    </a:rPr>
                                  </m:ctrlPr>
                                </m:dPr>
                                <m:e>
                                  <m:r>
                                    <a:rPr lang="en-US" sz="1600" i="1" smtClean="0">
                                      <a:latin typeface="Cambria Math" panose="02040503050406030204" pitchFamily="18" charset="0"/>
                                      <a:ea typeface="Cambria Math" panose="02040503050406030204" pitchFamily="18" charset="0"/>
                                    </a:rPr>
                                    <m:t>𝜎</m:t>
                                  </m:r>
                                </m:e>
                              </m:d>
                            </m:oMath>
                          </a14:m>
                          <a:r>
                            <a:rPr lang="en-US" sz="1600" dirty="0">
                              <a:latin typeface="+mn-lt"/>
                            </a:rPr>
                            <a:t> </a:t>
                          </a:r>
                        </a:p>
                      </a:txBody>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3720939682"/>
                      </a:ext>
                    </a:extLst>
                  </a:tr>
                  <a:tr h="3814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mn-lt"/>
                            </a:rPr>
                            <a:t>Momentum of decay electron </a:t>
                          </a:r>
                          <a14:m>
                            <m:oMath xmlns:m="http://schemas.openxmlformats.org/officeDocument/2006/math">
                              <m:acc>
                                <m:accPr>
                                  <m:chr m:val="⃗"/>
                                  <m:ctrlPr>
                                    <a:rPr lang="en-US" sz="1600" b="1" i="1" dirty="0" smtClean="0">
                                      <a:latin typeface="Cambria Math" panose="02040503050406030204" pitchFamily="18" charset="0"/>
                                      <a:ea typeface="Cambria Math" panose="02040503050406030204" pitchFamily="18" charset="0"/>
                                    </a:rPr>
                                  </m:ctrlPr>
                                </m:accPr>
                                <m:e>
                                  <m:r>
                                    <a:rPr lang="en-US" sz="1600" b="1" i="1" dirty="0">
                                      <a:latin typeface="Cambria Math" panose="02040503050406030204" pitchFamily="18" charset="0"/>
                                      <a:ea typeface="Cambria Math" panose="02040503050406030204" pitchFamily="18" charset="0"/>
                                    </a:rPr>
                                    <m:t>𝒑</m:t>
                                  </m:r>
                                </m:e>
                              </m:acc>
                              <m:r>
                                <a:rPr lang="en-US" sz="1600" b="1" i="1" baseline="-25000" dirty="0">
                                  <a:latin typeface="Cambria Math" panose="02040503050406030204" pitchFamily="18" charset="0"/>
                                  <a:ea typeface="Cambria Math" panose="02040503050406030204" pitchFamily="18" charset="0"/>
                                </a:rPr>
                                <m:t>𝒆</m:t>
                              </m:r>
                            </m:oMath>
                          </a14:m>
                          <a:r>
                            <a:rPr lang="en-US" sz="1600" dirty="0">
                              <a:latin typeface="+mn-lt"/>
                            </a:rPr>
                            <a:t>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txBody>
                      <a:tcPr/>
                    </a:tc>
                    <a:extLst>
                      <a:ext uri="{0D108BD9-81ED-4DB2-BD59-A6C34878D82A}">
                        <a16:rowId xmlns:a16="http://schemas.microsoft.com/office/drawing/2014/main" val="3732542569"/>
                      </a:ext>
                    </a:extLst>
                  </a:tr>
                </a:tbl>
              </a:graphicData>
            </a:graphic>
          </p:graphicFrame>
        </mc:Choice>
        <mc:Fallback xmlns="">
          <p:graphicFrame>
            <p:nvGraphicFramePr>
              <p:cNvPr id="13" name="Table 26">
                <a:extLst>
                  <a:ext uri="{FF2B5EF4-FFF2-40B4-BE49-F238E27FC236}">
                    <a16:creationId xmlns:a16="http://schemas.microsoft.com/office/drawing/2014/main" id="{A932FF5B-1CD9-8251-D392-239F6EFA60FC}"/>
                  </a:ext>
                </a:extLst>
              </p:cNvPr>
              <p:cNvGraphicFramePr>
                <a:graphicFrameLocks noGrp="1"/>
              </p:cNvGraphicFramePr>
              <p:nvPr/>
            </p:nvGraphicFramePr>
            <p:xfrm>
              <a:off x="344377" y="3508884"/>
              <a:ext cx="5068105" cy="762862"/>
            </p:xfrm>
            <a:graphic>
              <a:graphicData uri="http://schemas.openxmlformats.org/drawingml/2006/table">
                <a:tbl>
                  <a:tblPr firstRow="1" bandRow="1">
                    <a:tableStyleId>{5940675A-B579-460E-94D1-54222C63F5DA}</a:tableStyleId>
                  </a:tblPr>
                  <a:tblGrid>
                    <a:gridCol w="4645405">
                      <a:extLst>
                        <a:ext uri="{9D8B030D-6E8A-4147-A177-3AD203B41FA5}">
                          <a16:colId xmlns:a16="http://schemas.microsoft.com/office/drawing/2014/main" val="2564537467"/>
                        </a:ext>
                      </a:extLst>
                    </a:gridCol>
                    <a:gridCol w="422700">
                      <a:extLst>
                        <a:ext uri="{9D8B030D-6E8A-4147-A177-3AD203B41FA5}">
                          <a16:colId xmlns:a16="http://schemas.microsoft.com/office/drawing/2014/main" val="2462634979"/>
                        </a:ext>
                      </a:extLst>
                    </a:gridCol>
                  </a:tblGrid>
                  <a:tr h="381431">
                    <a:tc>
                      <a:txBody>
                        <a:bodyPr/>
                        <a:lstStyle/>
                        <a:p>
                          <a:endParaRPr lang="en-US"/>
                        </a:p>
                      </a:txBody>
                      <a:tcPr>
                        <a:blipFill>
                          <a:blip r:embed="rId4"/>
                          <a:stretch>
                            <a:fillRect l="-131" t="-7937" r="-9305" b="-120635"/>
                          </a:stretch>
                        </a:blipFill>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3720939682"/>
                      </a:ext>
                    </a:extLst>
                  </a:tr>
                  <a:tr h="381431">
                    <a:tc>
                      <a:txBody>
                        <a:bodyPr/>
                        <a:lstStyle/>
                        <a:p>
                          <a:endParaRPr lang="en-US"/>
                        </a:p>
                      </a:txBody>
                      <a:tcPr>
                        <a:blipFill>
                          <a:blip r:embed="rId4"/>
                          <a:stretch>
                            <a:fillRect l="-131" t="-107937" r="-9305" b="-20635"/>
                          </a:stretch>
                        </a:blip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txBody>
                      <a:tcPr/>
                    </a:tc>
                    <a:extLst>
                      <a:ext uri="{0D108BD9-81ED-4DB2-BD59-A6C34878D82A}">
                        <a16:rowId xmlns:a16="http://schemas.microsoft.com/office/drawing/2014/main" val="3732542569"/>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076067F-0B04-426F-E7A6-BBE94A5B836B}"/>
                  </a:ext>
                </a:extLst>
              </p:cNvPr>
              <p:cNvSpPr txBox="1"/>
              <p:nvPr/>
            </p:nvSpPr>
            <p:spPr>
              <a:xfrm>
                <a:off x="8746630" y="3805971"/>
                <a:ext cx="3349570" cy="5861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baseline="-25000" smtClean="0">
                          <a:latin typeface="Cambria Math" panose="02040503050406030204" pitchFamily="18" charset="0"/>
                        </a:rPr>
                        <m:t>0</m:t>
                      </m:r>
                      <m:r>
                        <a:rPr lang="en-US" i="1" smtClean="0">
                          <a:latin typeface="Cambria Math" panose="02040503050406030204" pitchFamily="18" charset="0"/>
                        </a:rPr>
                        <m:t>=−2</m:t>
                      </m:r>
                      <m:f>
                        <m:fPr>
                          <m:ctrlPr>
                            <a:rPr lang="en-US" i="1">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𝜆</m:t>
                          </m:r>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𝜆</m:t>
                              </m:r>
                              <m:r>
                                <a:rPr lang="en-US" i="1">
                                  <a:latin typeface="Cambria Math" panose="02040503050406030204" pitchFamily="18" charset="0"/>
                                </a:rPr>
                                <m:t>+</m:t>
                              </m:r>
                              <m:r>
                                <a:rPr lang="en-US" b="0" i="1" smtClean="0">
                                  <a:latin typeface="Cambria Math" panose="02040503050406030204" pitchFamily="18" charset="0"/>
                                </a:rPr>
                                <m:t>1</m:t>
                              </m:r>
                            </m:e>
                          </m:d>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+3</m:t>
                              </m:r>
                              <m:r>
                                <a:rPr lang="en-US" i="1" smtClean="0">
                                  <a:latin typeface="Cambria Math" panose="02040503050406030204" pitchFamily="18" charset="0"/>
                                  <a:ea typeface="Cambria Math" panose="02040503050406030204" pitchFamily="18" charset="0"/>
                                </a:rPr>
                                <m:t>𝜆</m:t>
                              </m:r>
                              <m:r>
                                <a:rPr lang="en-US" b="0" i="1" baseline="30000" smtClean="0">
                                  <a:latin typeface="Cambria Math" panose="02040503050406030204" pitchFamily="18" charset="0"/>
                                  <a:ea typeface="Cambria Math" panose="02040503050406030204" pitchFamily="18" charset="0"/>
                                </a:rPr>
                                <m:t>2</m:t>
                              </m:r>
                            </m:e>
                          </m:d>
                        </m:den>
                      </m:f>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𝑔</m:t>
                          </m:r>
                          <m:r>
                            <a:rPr lang="en-US" b="0" i="1" baseline="-25000" smtClean="0">
                              <a:latin typeface="Cambria Math" panose="02040503050406030204" pitchFamily="18" charset="0"/>
                              <a:ea typeface="Cambria Math" panose="02040503050406030204" pitchFamily="18" charset="0"/>
                            </a:rPr>
                            <m:t>𝐴</m:t>
                          </m:r>
                        </m:num>
                        <m:den>
                          <m:r>
                            <a:rPr lang="en-US" b="0" i="1" smtClean="0">
                              <a:latin typeface="Cambria Math" panose="02040503050406030204" pitchFamily="18" charset="0"/>
                              <a:ea typeface="Cambria Math" panose="02040503050406030204" pitchFamily="18" charset="0"/>
                            </a:rPr>
                            <m:t>𝑔</m:t>
                          </m:r>
                          <m:r>
                            <a:rPr lang="en-US" b="0" i="1" baseline="-25000"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1" name="TextBox 20">
                <a:extLst>
                  <a:ext uri="{FF2B5EF4-FFF2-40B4-BE49-F238E27FC236}">
                    <a16:creationId xmlns:a16="http://schemas.microsoft.com/office/drawing/2014/main" id="{3076067F-0B04-426F-E7A6-BBE94A5B836B}"/>
                  </a:ext>
                </a:extLst>
              </p:cNvPr>
              <p:cNvSpPr txBox="1">
                <a:spLocks noRot="1" noChangeAspect="1" noMove="1" noResize="1" noEditPoints="1" noAdjustHandles="1" noChangeArrowheads="1" noChangeShapeType="1" noTextEdit="1"/>
              </p:cNvSpPr>
              <p:nvPr/>
            </p:nvSpPr>
            <p:spPr>
              <a:xfrm>
                <a:off x="8746630" y="3805971"/>
                <a:ext cx="3349570" cy="58612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m3d="http://schemas.microsoft.com/office/drawing/2017/model3d" Requires="am3d">
          <p:graphicFrame>
            <p:nvGraphicFramePr>
              <p:cNvPr id="3" name="3D Model 2" descr="Red Sphere">
                <a:extLst>
                  <a:ext uri="{FF2B5EF4-FFF2-40B4-BE49-F238E27FC236}">
                    <a16:creationId xmlns:a16="http://schemas.microsoft.com/office/drawing/2014/main" id="{58D07E3F-AF59-0F4D-6342-8324E35C5A96}"/>
                  </a:ext>
                </a:extLst>
              </p:cNvPr>
              <p:cNvGraphicFramePr/>
              <p:nvPr/>
            </p:nvGraphicFramePr>
            <p:xfrm>
              <a:off x="10127226" y="1025706"/>
              <a:ext cx="570437" cy="757685"/>
            </p:xfrm>
            <a:graphic>
              <a:graphicData uri="http://schemas.microsoft.com/office/drawing/2017/model3d">
                <am3d:model3d r:embed="rId6">
                  <am3d:spPr>
                    <a:xfrm>
                      <a:off x="0" y="0"/>
                      <a:ext cx="570437" cy="757685"/>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7"/>
                  </am3d:raster>
                  <am3d:objViewport viewportSz="10075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Red Sphere">
                <a:extLst>
                  <a:ext uri="{FF2B5EF4-FFF2-40B4-BE49-F238E27FC236}">
                    <a16:creationId xmlns:a16="http://schemas.microsoft.com/office/drawing/2014/main" id="{58D07E3F-AF59-0F4D-6342-8324E35C5A96}"/>
                  </a:ext>
                </a:extLst>
              </p:cNvPr>
              <p:cNvPicPr>
                <a:picLocks noGrp="1" noRot="1" noChangeAspect="1" noMove="1" noResize="1" noEditPoints="1" noAdjustHandles="1" noChangeArrowheads="1" noChangeShapeType="1" noCrop="1"/>
              </p:cNvPicPr>
              <p:nvPr/>
            </p:nvPicPr>
            <p:blipFill>
              <a:blip r:embed="rId7"/>
              <a:stretch>
                <a:fillRect/>
              </a:stretch>
            </p:blipFill>
            <p:spPr>
              <a:xfrm>
                <a:off x="10127226" y="1025706"/>
                <a:ext cx="570437" cy="7576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Straight arrow">
                <a:extLst>
                  <a:ext uri="{FF2B5EF4-FFF2-40B4-BE49-F238E27FC236}">
                    <a16:creationId xmlns:a16="http://schemas.microsoft.com/office/drawing/2014/main" id="{D7260F86-769C-79B8-3880-67C6018FDD93}"/>
                  </a:ext>
                </a:extLst>
              </p:cNvPr>
              <p:cNvGraphicFramePr>
                <a:graphicFrameLocks noChangeAspect="1"/>
              </p:cNvGraphicFramePr>
              <p:nvPr/>
            </p:nvGraphicFramePr>
            <p:xfrm rot="2268873">
              <a:off x="9381800" y="787202"/>
              <a:ext cx="1058039" cy="302297"/>
            </p:xfrm>
            <a:graphic>
              <a:graphicData uri="http://schemas.microsoft.com/office/drawing/2017/model3d">
                <am3d:model3d r:embed="rId8">
                  <am3d:spPr>
                    <a:xfrm rot="2268873">
                      <a:off x="0" y="0"/>
                      <a:ext cx="1058039" cy="302297"/>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3133990" ay="208632" az="268578"/>
                    <am3d:postTrans dx="0" dy="0" dz="0"/>
                  </am3d:trans>
                  <am3d:raster rName="Office3DRenderer" rVer="16.0.8326">
                    <am3d:blip r:embed="rId9"/>
                  </am3d:raster>
                  <am3d:objViewport viewportSz="10958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traight arrow">
                <a:extLst>
                  <a:ext uri="{FF2B5EF4-FFF2-40B4-BE49-F238E27FC236}">
                    <a16:creationId xmlns:a16="http://schemas.microsoft.com/office/drawing/2014/main" id="{D7260F86-769C-79B8-3880-67C6018FDD93}"/>
                  </a:ext>
                </a:extLst>
              </p:cNvPr>
              <p:cNvPicPr>
                <a:picLocks noGrp="1" noRot="1" noChangeAspect="1" noMove="1" noResize="1" noEditPoints="1" noAdjustHandles="1" noChangeArrowheads="1" noChangeShapeType="1" noCrop="1"/>
              </p:cNvPicPr>
              <p:nvPr/>
            </p:nvPicPr>
            <p:blipFill>
              <a:blip r:embed="rId9"/>
              <a:stretch>
                <a:fillRect/>
              </a:stretch>
            </p:blipFill>
            <p:spPr>
              <a:xfrm rot="2268873">
                <a:off x="9381800" y="787202"/>
                <a:ext cx="1058039" cy="30229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Red Straight arrow">
                <a:extLst>
                  <a:ext uri="{FF2B5EF4-FFF2-40B4-BE49-F238E27FC236}">
                    <a16:creationId xmlns:a16="http://schemas.microsoft.com/office/drawing/2014/main" id="{76CD4254-2535-AB70-1418-E5ABE8D0A5B9}"/>
                  </a:ext>
                </a:extLst>
              </p:cNvPr>
              <p:cNvGraphicFramePr>
                <a:graphicFrameLocks noChangeAspect="1"/>
              </p:cNvGraphicFramePr>
              <p:nvPr/>
            </p:nvGraphicFramePr>
            <p:xfrm rot="16372542">
              <a:off x="9752829" y="417836"/>
              <a:ext cx="1319230" cy="322324"/>
            </p:xfrm>
            <a:graphic>
              <a:graphicData uri="http://schemas.microsoft.com/office/drawing/2017/model3d">
                <am3d:model3d r:embed="rId10">
                  <am3d:spPr>
                    <a:xfrm rot="16372542">
                      <a:off x="0" y="0"/>
                      <a:ext cx="1319230" cy="322324"/>
                    </a:xfrm>
                    <a:prstGeom prst="rect">
                      <a:avLst/>
                    </a:prstGeom>
                  </am3d:spPr>
                  <am3d:camera>
                    <am3d:pos x="0" y="0" z="49265132"/>
                    <am3d:up dx="0" dy="36000000" dz="0"/>
                    <am3d:lookAt x="0" y="0" z="0"/>
                    <am3d:perspective fov="2700000"/>
                  </am3d:camera>
                  <am3d:trans>
                    <am3d:meterPerModelUnit n="2106943" d="1000000"/>
                    <am3d:preTrans dx="0" dy="-9860495" dz="-1482"/>
                    <am3d:scale>
                      <am3d:sx n="1000000" d="1000000"/>
                      <am3d:sy n="1000000" d="1000000"/>
                      <am3d:sz n="1000000" d="1000000"/>
                    </am3d:scale>
                    <am3d:rot ax="-3617049" ay="-110357" az="193114"/>
                    <am3d:postTrans dx="0" dy="0" dz="0"/>
                  </am3d:trans>
                  <am3d:raster rName="Office3DRenderer" rVer="16.0.8326">
                    <am3d:blip r:embed="rId11"/>
                  </am3d:raster>
                  <am3d:objViewport viewportSz="13533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Red Straight arrow">
                <a:extLst>
                  <a:ext uri="{FF2B5EF4-FFF2-40B4-BE49-F238E27FC236}">
                    <a16:creationId xmlns:a16="http://schemas.microsoft.com/office/drawing/2014/main" id="{76CD4254-2535-AB70-1418-E5ABE8D0A5B9}"/>
                  </a:ext>
                </a:extLst>
              </p:cNvPr>
              <p:cNvPicPr>
                <a:picLocks noGrp="1" noRot="1" noChangeAspect="1" noMove="1" noResize="1" noEditPoints="1" noAdjustHandles="1" noChangeArrowheads="1" noChangeShapeType="1" noCrop="1"/>
              </p:cNvPicPr>
              <p:nvPr/>
            </p:nvPicPr>
            <p:blipFill>
              <a:blip r:embed="rId11"/>
              <a:stretch>
                <a:fillRect/>
              </a:stretch>
            </p:blipFill>
            <p:spPr>
              <a:xfrm rot="16372542">
                <a:off x="9752829" y="417836"/>
                <a:ext cx="1319230" cy="32232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Dark Gray Straight arrow">
                <a:extLst>
                  <a:ext uri="{FF2B5EF4-FFF2-40B4-BE49-F238E27FC236}">
                    <a16:creationId xmlns:a16="http://schemas.microsoft.com/office/drawing/2014/main" id="{7A171E6D-564D-0407-0A93-7FF3FF6C77FE}"/>
                  </a:ext>
                </a:extLst>
              </p:cNvPr>
              <p:cNvGraphicFramePr>
                <a:graphicFrameLocks noChangeAspect="1"/>
              </p:cNvGraphicFramePr>
              <p:nvPr/>
            </p:nvGraphicFramePr>
            <p:xfrm rot="8181457">
              <a:off x="9582512" y="1790197"/>
              <a:ext cx="1148227" cy="425756"/>
            </p:xfrm>
            <a:graphic>
              <a:graphicData uri="http://schemas.microsoft.com/office/drawing/2017/model3d">
                <am3d:model3d r:embed="rId12">
                  <am3d:spPr>
                    <a:xfrm rot="8181457">
                      <a:off x="0" y="0"/>
                      <a:ext cx="1148227" cy="425756"/>
                    </a:xfrm>
                    <a:prstGeom prst="rect">
                      <a:avLst/>
                    </a:prstGeom>
                  </am3d:spPr>
                  <am3d:camera>
                    <am3d:pos x="0" y="0" z="49265132"/>
                    <am3d:up dx="0" dy="36000000" dz="0"/>
                    <am3d:lookAt x="0" y="0" z="0"/>
                    <am3d:perspective fov="2700000"/>
                  </am3d:camera>
                  <am3d:trans>
                    <am3d:meterPerModelUnit n="2106943" d="1000000"/>
                    <am3d:preTrans dx="0" dy="-9860495" dz="-1482"/>
                    <am3d:scale>
                      <am3d:sx n="1000000" d="1000000"/>
                      <am3d:sy n="1000000" d="1000000"/>
                      <am3d:sz n="1000000" d="1000000"/>
                    </am3d:scale>
                    <am3d:rot ax="3601400" ay="493720" az="836116"/>
                    <am3d:postTrans dx="0" dy="0" dz="0"/>
                  </am3d:trans>
                  <am3d:raster rName="Office3DRenderer" rVer="16.0.8326">
                    <am3d:blip r:embed="rId13"/>
                  </am3d:raster>
                  <am3d:objViewport viewportSz="11494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Dark Gray Straight arrow">
                <a:extLst>
                  <a:ext uri="{FF2B5EF4-FFF2-40B4-BE49-F238E27FC236}">
                    <a16:creationId xmlns:a16="http://schemas.microsoft.com/office/drawing/2014/main" id="{7A171E6D-564D-0407-0A93-7FF3FF6C77FE}"/>
                  </a:ext>
                </a:extLst>
              </p:cNvPr>
              <p:cNvPicPr>
                <a:picLocks noGrp="1" noRot="1" noChangeAspect="1" noMove="1" noResize="1" noEditPoints="1" noAdjustHandles="1" noChangeArrowheads="1" noChangeShapeType="1" noCrop="1"/>
              </p:cNvPicPr>
              <p:nvPr/>
            </p:nvPicPr>
            <p:blipFill>
              <a:blip r:embed="rId13"/>
              <a:stretch>
                <a:fillRect/>
              </a:stretch>
            </p:blipFill>
            <p:spPr>
              <a:xfrm rot="8181457">
                <a:off x="9582512" y="1790197"/>
                <a:ext cx="1148227" cy="42575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Light Gray Straight Wide Arrow">
                <a:extLst>
                  <a:ext uri="{FF2B5EF4-FFF2-40B4-BE49-F238E27FC236}">
                    <a16:creationId xmlns:a16="http://schemas.microsoft.com/office/drawing/2014/main" id="{F043F138-8BB4-AE53-74D0-E7D6AEA2F445}"/>
                  </a:ext>
                </a:extLst>
              </p:cNvPr>
              <p:cNvGraphicFramePr>
                <a:graphicFrameLocks noChangeAspect="1"/>
              </p:cNvGraphicFramePr>
              <p:nvPr/>
            </p:nvGraphicFramePr>
            <p:xfrm>
              <a:off x="10538435" y="867598"/>
              <a:ext cx="1007778" cy="599964"/>
            </p:xfrm>
            <a:graphic>
              <a:graphicData uri="http://schemas.microsoft.com/office/drawing/2017/model3d">
                <am3d:model3d r:embed="rId14">
                  <am3d:spPr>
                    <a:xfrm>
                      <a:off x="0" y="0"/>
                      <a:ext cx="1007778" cy="599964"/>
                    </a:xfrm>
                    <a:prstGeom prst="rect">
                      <a:avLst/>
                    </a:prstGeom>
                  </am3d:spPr>
                  <am3d:camera>
                    <am3d:pos x="0" y="0" z="49265132"/>
                    <am3d:up dx="0" dy="36000000" dz="0"/>
                    <am3d:lookAt x="0" y="0" z="0"/>
                    <am3d:perspective fov="2700000"/>
                  </am3d:camera>
                  <am3d:trans>
                    <am3d:meterPerModelUnit n="2106943" d="1000000"/>
                    <am3d:preTrans dx="0" dy="-9860495" dz="-1482"/>
                    <am3d:scale>
                      <am3d:sx n="1000000" d="1000000"/>
                      <am3d:sy n="1000000" d="1000000"/>
                      <am3d:sz n="1000000" d="1000000"/>
                    </am3d:scale>
                    <am3d:rot ax="-3814841" ay="-849910" az="1573386"/>
                    <am3d:postTrans dx="0" dy="0" dz="0"/>
                  </am3d:trans>
                  <am3d:raster rName="Office3DRenderer" rVer="16.0.8326">
                    <am3d:blip r:embed="rId15"/>
                  </am3d:raster>
                  <am3d:objViewport viewportSz="11028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Light Gray Straight Wide Arrow">
                <a:extLst>
                  <a:ext uri="{FF2B5EF4-FFF2-40B4-BE49-F238E27FC236}">
                    <a16:creationId xmlns:a16="http://schemas.microsoft.com/office/drawing/2014/main" id="{F043F138-8BB4-AE53-74D0-E7D6AEA2F445}"/>
                  </a:ext>
                </a:extLst>
              </p:cNvPr>
              <p:cNvPicPr>
                <a:picLocks noGrp="1" noRot="1" noChangeAspect="1" noMove="1" noResize="1" noEditPoints="1" noAdjustHandles="1" noChangeArrowheads="1" noChangeShapeType="1" noCrop="1"/>
              </p:cNvPicPr>
              <p:nvPr/>
            </p:nvPicPr>
            <p:blipFill>
              <a:blip r:embed="rId15"/>
              <a:stretch>
                <a:fillRect/>
              </a:stretch>
            </p:blipFill>
            <p:spPr>
              <a:xfrm>
                <a:off x="10538435" y="867598"/>
                <a:ext cx="1007778" cy="599964"/>
              </a:xfrm>
              <a:prstGeom prst="rect">
                <a:avLst/>
              </a:prstGeom>
            </p:spPr>
          </p:pic>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D6AF8DD-5239-F954-D15D-2D47EF852BC5}"/>
                  </a:ext>
                </a:extLst>
              </p:cNvPr>
              <p:cNvSpPr txBox="1"/>
              <p:nvPr/>
            </p:nvSpPr>
            <p:spPr>
              <a:xfrm>
                <a:off x="6137302" y="3430151"/>
                <a:ext cx="4132926" cy="8246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𝑑𝑊</m:t>
                      </m:r>
                      <m:r>
                        <a:rPr lang="en-US" b="0" i="1" smtClean="0">
                          <a:latin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𝐸</m:t>
                          </m:r>
                          <m:r>
                            <a:rPr lang="en-US" b="0" i="1" baseline="-25000" smtClean="0">
                              <a:latin typeface="Cambria Math" panose="02040503050406030204" pitchFamily="18" charset="0"/>
                              <a:ea typeface="Cambria Math" panose="02040503050406030204" pitchFamily="18" charset="0"/>
                            </a:rPr>
                            <m:t>𝑒</m:t>
                          </m:r>
                        </m:e>
                      </m:d>
                      <m:d>
                        <m:dPr>
                          <m:ctrlPr>
                            <a:rPr lang="en-US" b="0" i="1" baseline="-25000"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d>
                            <m:dPr>
                              <m:begChr m:val="⟨"/>
                              <m:endChr m:val="⟩"/>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𝑃</m:t>
                              </m:r>
                            </m:e>
                          </m:d>
                          <m:r>
                            <a:rPr lang="en-US" b="0" i="1" smtClean="0">
                              <a:latin typeface="Cambria Math" panose="02040503050406030204" pitchFamily="18" charset="0"/>
                              <a:ea typeface="Cambria Math" panose="02040503050406030204" pitchFamily="18" charset="0"/>
                            </a:rPr>
                            <m:t>𝐴</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𝐸</m:t>
                              </m:r>
                              <m:r>
                                <a:rPr lang="en-US" b="0" i="1" baseline="-25000" smtClean="0">
                                  <a:latin typeface="Cambria Math" panose="02040503050406030204" pitchFamily="18" charset="0"/>
                                  <a:ea typeface="Cambria Math" panose="02040503050406030204" pitchFamily="18" charset="0"/>
                                </a:rPr>
                                <m:t>𝑒</m:t>
                              </m:r>
                            </m:e>
                          </m:d>
                          <m:r>
                            <a:rPr lang="en-US" b="0" i="1" smtClean="0">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𝑑𝐸</m:t>
                      </m:r>
                      <m:r>
                        <a:rPr lang="en-US" b="0" i="1" baseline="-25000" smtClean="0">
                          <a:latin typeface="Cambria Math" panose="02040503050406030204" pitchFamily="18" charset="0"/>
                          <a:ea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𝑑</m:t>
                      </m:r>
                      <m:r>
                        <m:rPr>
                          <m:sty m:val="p"/>
                        </m:rPr>
                        <a:rPr lang="el-GR" b="0" i="1" smtClean="0">
                          <a:latin typeface="Cambria Math" panose="02040503050406030204" pitchFamily="18" charset="0"/>
                          <a:ea typeface="Cambria Math" panose="02040503050406030204" pitchFamily="18" charset="0"/>
                        </a:rPr>
                        <m:t>Ω</m:t>
                      </m:r>
                      <m:r>
                        <a:rPr lang="en-US" b="0" i="1" baseline="-25000" smtClean="0">
                          <a:latin typeface="Cambria Math" panose="02040503050406030204" pitchFamily="18" charset="0"/>
                          <a:ea typeface="Cambria Math" panose="02040503050406030204" pitchFamily="18" charset="0"/>
                        </a:rPr>
                        <m:t>𝑒</m:t>
                      </m:r>
                    </m:oMath>
                  </m:oMathPara>
                </a14:m>
                <a:endParaRPr lang="en-US" b="0" baseline="-25000" dirty="0">
                  <a:ea typeface="Cambria Math" panose="02040503050406030204" pitchFamily="18" charset="0"/>
                </a:endParaRPr>
              </a:p>
              <a:p>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𝐸𝑒</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baseline="-25000" smtClean="0">
                          <a:latin typeface="Cambria Math" panose="02040503050406030204" pitchFamily="18" charset="0"/>
                        </a:rPr>
                        <m:t>0</m:t>
                      </m:r>
                      <m:r>
                        <a:rPr lang="en-US" b="0" i="1" smtClean="0">
                          <a:latin typeface="Cambria Math" panose="02040503050406030204" pitchFamily="18" charset="0"/>
                        </a:rPr>
                        <m:t> (1+</m:t>
                      </m:r>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 )</m:t>
                      </m:r>
                    </m:oMath>
                  </m:oMathPara>
                </a14:m>
                <a:endParaRPr lang="en-US" dirty="0"/>
              </a:p>
            </p:txBody>
          </p:sp>
        </mc:Choice>
        <mc:Fallback xmlns="">
          <p:sp>
            <p:nvSpPr>
              <p:cNvPr id="29" name="TextBox 28">
                <a:extLst>
                  <a:ext uri="{FF2B5EF4-FFF2-40B4-BE49-F238E27FC236}">
                    <a16:creationId xmlns:a16="http://schemas.microsoft.com/office/drawing/2014/main" id="{3D6AF8DD-5239-F954-D15D-2D47EF852BC5}"/>
                  </a:ext>
                </a:extLst>
              </p:cNvPr>
              <p:cNvSpPr txBox="1">
                <a:spLocks noRot="1" noChangeAspect="1" noMove="1" noResize="1" noEditPoints="1" noAdjustHandles="1" noChangeArrowheads="1" noChangeShapeType="1" noTextEdit="1"/>
              </p:cNvSpPr>
              <p:nvPr/>
            </p:nvSpPr>
            <p:spPr>
              <a:xfrm>
                <a:off x="6137302" y="3430151"/>
                <a:ext cx="4132926" cy="824649"/>
              </a:xfrm>
              <a:prstGeom prst="rect">
                <a:avLst/>
              </a:prstGeom>
              <a:blipFill>
                <a:blip r:embed="rId16"/>
                <a:stretch>
                  <a:fillRect l="-2065" b="-11852"/>
                </a:stretch>
              </a:blipFill>
            </p:spPr>
            <p:txBody>
              <a:bodyPr/>
              <a:lstStyle/>
              <a:p>
                <a:r>
                  <a:rPr lang="en-US">
                    <a:noFill/>
                  </a:rPr>
                  <a:t> </a:t>
                </a:r>
              </a:p>
            </p:txBody>
          </p:sp>
        </mc:Fallback>
      </mc:AlternateContent>
      <p:sp>
        <p:nvSpPr>
          <p:cNvPr id="96" name="TextBox 95">
            <a:extLst>
              <a:ext uri="{FF2B5EF4-FFF2-40B4-BE49-F238E27FC236}">
                <a16:creationId xmlns:a16="http://schemas.microsoft.com/office/drawing/2014/main" id="{18A19D30-F113-50EC-8513-67CF6CAA059C}"/>
              </a:ext>
            </a:extLst>
          </p:cNvPr>
          <p:cNvSpPr txBox="1"/>
          <p:nvPr/>
        </p:nvSpPr>
        <p:spPr>
          <a:xfrm>
            <a:off x="10536482" y="300704"/>
            <a:ext cx="505842" cy="369332"/>
          </a:xfrm>
          <a:prstGeom prst="rect">
            <a:avLst/>
          </a:prstGeom>
          <a:noFill/>
        </p:spPr>
        <p:txBody>
          <a:bodyPr wrap="square" rtlCol="0">
            <a:spAutoFit/>
          </a:bodyPr>
          <a:lstStyle/>
          <a:p>
            <a:r>
              <a:rPr lang="en-US" b="1" dirty="0">
                <a:solidFill>
                  <a:srgbClr val="FF0000"/>
                </a:solidFill>
              </a:rPr>
              <a:t>J</a:t>
            </a:r>
          </a:p>
        </p:txBody>
      </p:sp>
      <p:sp>
        <p:nvSpPr>
          <p:cNvPr id="97" name="TextBox 96">
            <a:extLst>
              <a:ext uri="{FF2B5EF4-FFF2-40B4-BE49-F238E27FC236}">
                <a16:creationId xmlns:a16="http://schemas.microsoft.com/office/drawing/2014/main" id="{29F33C9B-C56E-F6FB-AC8B-549DAF64BBBA}"/>
              </a:ext>
            </a:extLst>
          </p:cNvPr>
          <p:cNvSpPr txBox="1"/>
          <p:nvPr/>
        </p:nvSpPr>
        <p:spPr>
          <a:xfrm>
            <a:off x="9123616" y="394332"/>
            <a:ext cx="438150" cy="369332"/>
          </a:xfrm>
          <a:prstGeom prst="rect">
            <a:avLst/>
          </a:prstGeom>
          <a:noFill/>
        </p:spPr>
        <p:txBody>
          <a:bodyPr wrap="square" rtlCol="0">
            <a:spAutoFit/>
          </a:bodyPr>
          <a:lstStyle/>
          <a:p>
            <a:r>
              <a:rPr lang="en-US" b="1" dirty="0">
                <a:solidFill>
                  <a:schemeClr val="accent6">
                    <a:lumMod val="60000"/>
                    <a:lumOff val="40000"/>
                  </a:schemeClr>
                </a:solidFill>
              </a:rPr>
              <a:t>p</a:t>
            </a:r>
            <a:r>
              <a:rPr lang="en-US" b="1" baseline="-25000" dirty="0">
                <a:solidFill>
                  <a:schemeClr val="accent6">
                    <a:lumMod val="60000"/>
                    <a:lumOff val="40000"/>
                  </a:schemeClr>
                </a:solidFill>
              </a:rPr>
              <a:t>e</a:t>
            </a:r>
          </a:p>
        </p:txBody>
      </p:sp>
      <p:sp>
        <p:nvSpPr>
          <p:cNvPr id="5" name="TextBox 4">
            <a:extLst>
              <a:ext uri="{FF2B5EF4-FFF2-40B4-BE49-F238E27FC236}">
                <a16:creationId xmlns:a16="http://schemas.microsoft.com/office/drawing/2014/main" id="{073DAF39-460E-A7C9-B74F-9B0D2E332702}"/>
              </a:ext>
            </a:extLst>
          </p:cNvPr>
          <p:cNvSpPr txBox="1"/>
          <p:nvPr/>
        </p:nvSpPr>
        <p:spPr>
          <a:xfrm>
            <a:off x="9718475" y="2260801"/>
            <a:ext cx="438150" cy="369332"/>
          </a:xfrm>
          <a:prstGeom prst="rect">
            <a:avLst/>
          </a:prstGeom>
          <a:noFill/>
        </p:spPr>
        <p:txBody>
          <a:bodyPr wrap="square" rtlCol="0">
            <a:spAutoFit/>
          </a:bodyPr>
          <a:lstStyle/>
          <a:p>
            <a:r>
              <a:rPr lang="en-US" b="1" dirty="0"/>
              <a:t>p</a:t>
            </a:r>
            <a:r>
              <a:rPr lang="en-US" b="1" baseline="-25000" dirty="0"/>
              <a:t>p</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28E4AFE-E560-BF9A-224A-47E792306F87}"/>
                  </a:ext>
                </a:extLst>
              </p:cNvPr>
              <p:cNvSpPr txBox="1"/>
              <p:nvPr/>
            </p:nvSpPr>
            <p:spPr>
              <a:xfrm>
                <a:off x="11478843" y="682932"/>
                <a:ext cx="3687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smtClean="0">
                              <a:solidFill>
                                <a:schemeClr val="accent4">
                                  <a:lumMod val="40000"/>
                                  <a:lumOff val="60000"/>
                                </a:schemeClr>
                              </a:solidFill>
                              <a:latin typeface="Cambria Math" panose="02040503050406030204" pitchFamily="18" charset="0"/>
                              <a:ea typeface="Cambria Math" panose="02040503050406030204" pitchFamily="18" charset="0"/>
                            </a:rPr>
                          </m:ctrlPr>
                        </m:accPr>
                        <m:e>
                          <m:r>
                            <a:rPr lang="en-US" sz="1800" b="0" i="1" dirty="0">
                              <a:solidFill>
                                <a:schemeClr val="accent4">
                                  <a:lumMod val="40000"/>
                                  <a:lumOff val="60000"/>
                                </a:schemeClr>
                              </a:solidFill>
                              <a:latin typeface="Cambria Math" panose="02040503050406030204" pitchFamily="18" charset="0"/>
                              <a:ea typeface="Cambria Math" panose="02040503050406030204" pitchFamily="18" charset="0"/>
                            </a:rPr>
                            <m:t>𝑝</m:t>
                          </m:r>
                        </m:e>
                      </m:acc>
                      <m:r>
                        <a:rPr lang="en-US" sz="1800" b="0" i="1" baseline="-25000" dirty="0" smtClean="0">
                          <a:solidFill>
                            <a:schemeClr val="accent4">
                              <a:lumMod val="40000"/>
                              <a:lumOff val="60000"/>
                            </a:schemeClr>
                          </a:solidFill>
                          <a:latin typeface="Cambria Math" panose="02040503050406030204" pitchFamily="18" charset="0"/>
                          <a:ea typeface="Cambria Math" panose="02040503050406030204" pitchFamily="18" charset="0"/>
                        </a:rPr>
                        <m:t>𝑣</m:t>
                      </m:r>
                    </m:oMath>
                  </m:oMathPara>
                </a14:m>
                <a:endParaRPr lang="en-US" dirty="0">
                  <a:solidFill>
                    <a:schemeClr val="accent4">
                      <a:lumMod val="40000"/>
                      <a:lumOff val="60000"/>
                    </a:schemeClr>
                  </a:solidFill>
                </a:endParaRPr>
              </a:p>
            </p:txBody>
          </p:sp>
        </mc:Choice>
        <mc:Fallback xmlns="">
          <p:sp>
            <p:nvSpPr>
              <p:cNvPr id="6" name="TextBox 5">
                <a:extLst>
                  <a:ext uri="{FF2B5EF4-FFF2-40B4-BE49-F238E27FC236}">
                    <a16:creationId xmlns:a16="http://schemas.microsoft.com/office/drawing/2014/main" id="{328E4AFE-E560-BF9A-224A-47E792306F87}"/>
                  </a:ext>
                </a:extLst>
              </p:cNvPr>
              <p:cNvSpPr txBox="1">
                <a:spLocks noRot="1" noChangeAspect="1" noMove="1" noResize="1" noEditPoints="1" noAdjustHandles="1" noChangeArrowheads="1" noChangeShapeType="1" noTextEdit="1"/>
              </p:cNvSpPr>
              <p:nvPr/>
            </p:nvSpPr>
            <p:spPr>
              <a:xfrm>
                <a:off x="11478843" y="682932"/>
                <a:ext cx="368779" cy="369332"/>
              </a:xfrm>
              <a:prstGeom prst="rect">
                <a:avLst/>
              </a:prstGeom>
              <a:blipFill>
                <a:blip r:embed="rId17"/>
                <a:stretch>
                  <a:fillRect t="-21311" r="-21311" b="-8197"/>
                </a:stretch>
              </a:blipFill>
            </p:spPr>
            <p:txBody>
              <a:bodyPr/>
              <a:lstStyle/>
              <a:p>
                <a:r>
                  <a:rPr lang="en-US">
                    <a:noFill/>
                  </a:rPr>
                  <a:t> </a:t>
                </a:r>
              </a:p>
            </p:txBody>
          </p:sp>
        </mc:Fallback>
      </mc:AlternateContent>
      <p:pic>
        <p:nvPicPr>
          <p:cNvPr id="8" name="Graphic 7" descr="Close with solid fill">
            <a:extLst>
              <a:ext uri="{FF2B5EF4-FFF2-40B4-BE49-F238E27FC236}">
                <a16:creationId xmlns:a16="http://schemas.microsoft.com/office/drawing/2014/main" id="{A3863016-ABB0-8AE1-0A4D-C28E26E2E71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79435" y="1897327"/>
            <a:ext cx="610383" cy="610383"/>
          </a:xfrm>
          <a:prstGeom prst="rect">
            <a:avLst/>
          </a:prstGeom>
        </p:spPr>
      </p:pic>
      <p:pic>
        <p:nvPicPr>
          <p:cNvPr id="9" name="Graphic 8" descr="Close with solid fill">
            <a:extLst>
              <a:ext uri="{FF2B5EF4-FFF2-40B4-BE49-F238E27FC236}">
                <a16:creationId xmlns:a16="http://schemas.microsoft.com/office/drawing/2014/main" id="{DA0FE924-2E38-85E2-25D5-74981D75C02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65810" y="2393325"/>
            <a:ext cx="610383" cy="610383"/>
          </a:xfrm>
          <a:prstGeom prst="rect">
            <a:avLst/>
          </a:prstGeom>
        </p:spPr>
      </p:pic>
      <p:pic>
        <p:nvPicPr>
          <p:cNvPr id="10" name="Graphic 9" descr="Close with solid fill">
            <a:extLst>
              <a:ext uri="{FF2B5EF4-FFF2-40B4-BE49-F238E27FC236}">
                <a16:creationId xmlns:a16="http://schemas.microsoft.com/office/drawing/2014/main" id="{2471A5A5-788E-0B8B-74A0-E3C63FFD36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81759" y="2393325"/>
            <a:ext cx="610383" cy="610383"/>
          </a:xfrm>
          <a:prstGeom prst="rect">
            <a:avLst/>
          </a:prstGeom>
        </p:spPr>
      </p:pic>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7B93828D-B4BB-5EFF-CBA6-E980829C8816}"/>
                  </a:ext>
                </a:extLst>
              </p14:cNvPr>
              <p14:cNvContentPartPr/>
              <p14:nvPr/>
            </p14:nvContentPartPr>
            <p14:xfrm>
              <a:off x="10067745" y="827701"/>
              <a:ext cx="268200" cy="155160"/>
            </p14:xfrm>
          </p:contentPart>
        </mc:Choice>
        <mc:Fallback xmlns="">
          <p:pic>
            <p:nvPicPr>
              <p:cNvPr id="11" name="Ink 10">
                <a:extLst>
                  <a:ext uri="{FF2B5EF4-FFF2-40B4-BE49-F238E27FC236}">
                    <a16:creationId xmlns:a16="http://schemas.microsoft.com/office/drawing/2014/main" id="{7B93828D-B4BB-5EFF-CBA6-E980829C8816}"/>
                  </a:ext>
                </a:extLst>
              </p:cNvPr>
              <p:cNvPicPr/>
              <p:nvPr/>
            </p:nvPicPr>
            <p:blipFill>
              <a:blip r:embed="rId21"/>
              <a:stretch>
                <a:fillRect/>
              </a:stretch>
            </p:blipFill>
            <p:spPr>
              <a:xfrm>
                <a:off x="10059105" y="818701"/>
                <a:ext cx="285840" cy="172800"/>
              </a:xfrm>
              <a:prstGeom prst="rect">
                <a:avLst/>
              </a:prstGeom>
            </p:spPr>
          </p:pic>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5739FB-5DD1-D02F-E308-EDB66BDE7491}"/>
                  </a:ext>
                </a:extLst>
              </p:cNvPr>
              <p:cNvSpPr txBox="1"/>
              <p:nvPr/>
            </p:nvSpPr>
            <p:spPr>
              <a:xfrm>
                <a:off x="9712413" y="453825"/>
                <a:ext cx="6983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𝑒</m:t>
                          </m:r>
                        </m:sub>
                      </m:sSub>
                    </m:oMath>
                  </m:oMathPara>
                </a14:m>
                <a:endParaRPr lang="en-US" b="0" dirty="0">
                  <a:ea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045739FB-5DD1-D02F-E308-EDB66BDE7491}"/>
                  </a:ext>
                </a:extLst>
              </p:cNvPr>
              <p:cNvSpPr txBox="1">
                <a:spLocks noRot="1" noChangeAspect="1" noMove="1" noResize="1" noEditPoints="1" noAdjustHandles="1" noChangeArrowheads="1" noChangeShapeType="1" noTextEdit="1"/>
              </p:cNvSpPr>
              <p:nvPr/>
            </p:nvSpPr>
            <p:spPr>
              <a:xfrm>
                <a:off x="9712413" y="453825"/>
                <a:ext cx="698326" cy="369332"/>
              </a:xfrm>
              <a:prstGeom prst="rect">
                <a:avLst/>
              </a:prstGeom>
              <a:blipFill>
                <a:blip r:embed="rId2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50EFF2E-0F76-DA71-3B3E-3A4679907F1A}"/>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1</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64E622-BBDE-3EA8-4DAB-93D5B642D8C1}"/>
                  </a:ext>
                </a:extLst>
              </p:cNvPr>
              <p:cNvSpPr txBox="1"/>
              <p:nvPr/>
            </p:nvSpPr>
            <p:spPr>
              <a:xfrm>
                <a:off x="7213995" y="1620328"/>
                <a:ext cx="18867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≈0 (</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𝑙𝑖𝑚𝑖𝑡</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DB64E622-BBDE-3EA8-4DAB-93D5B642D8C1}"/>
                  </a:ext>
                </a:extLst>
              </p:cNvPr>
              <p:cNvSpPr txBox="1">
                <a:spLocks noRot="1" noChangeAspect="1" noMove="1" noResize="1" noEditPoints="1" noAdjustHandles="1" noChangeArrowheads="1" noChangeShapeType="1" noTextEdit="1"/>
              </p:cNvSpPr>
              <p:nvPr/>
            </p:nvSpPr>
            <p:spPr>
              <a:xfrm>
                <a:off x="7213995" y="1620328"/>
                <a:ext cx="1886735" cy="276999"/>
              </a:xfrm>
              <a:prstGeom prst="rect">
                <a:avLst/>
              </a:prstGeom>
              <a:blipFill>
                <a:blip r:embed="rId23"/>
                <a:stretch>
                  <a:fillRect l="-2581" r="-3871" b="-37778"/>
                </a:stretch>
              </a:blipFill>
            </p:spPr>
            <p:txBody>
              <a:bodyPr/>
              <a:lstStyle/>
              <a:p>
                <a:r>
                  <a:rPr lang="en-US">
                    <a:noFill/>
                  </a:rPr>
                  <a:t> </a:t>
                </a:r>
              </a:p>
            </p:txBody>
          </p:sp>
        </mc:Fallback>
      </mc:AlternateContent>
    </p:spTree>
    <p:extLst>
      <p:ext uri="{BB962C8B-B14F-4D97-AF65-F5344CB8AC3E}">
        <p14:creationId xmlns:p14="http://schemas.microsoft.com/office/powerpoint/2010/main" val="3128906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2FF1-CC38-7317-AA7E-EBAA7D9027F5}"/>
              </a:ext>
            </a:extLst>
          </p:cNvPr>
          <p:cNvSpPr>
            <a:spLocks noGrp="1"/>
          </p:cNvSpPr>
          <p:nvPr>
            <p:ph type="title"/>
          </p:nvPr>
        </p:nvSpPr>
        <p:spPr/>
        <p:txBody>
          <a:bodyPr/>
          <a:lstStyle/>
          <a:p>
            <a:r>
              <a:rPr lang="en-US" dirty="0"/>
              <a:t>Angular Correlations</a:t>
            </a:r>
          </a:p>
        </p:txBody>
      </p:sp>
      <p:pic>
        <p:nvPicPr>
          <p:cNvPr id="14" name="Content Placeholder 13">
            <a:extLst>
              <a:ext uri="{FF2B5EF4-FFF2-40B4-BE49-F238E27FC236}">
                <a16:creationId xmlns:a16="http://schemas.microsoft.com/office/drawing/2014/main" id="{DCE930EB-2367-7ED0-2FF6-B65EAE1FFB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0" y="317412"/>
            <a:ext cx="2725713" cy="15901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mc:AlternateContent xmlns:mc="http://schemas.openxmlformats.org/markup-compatibility/2006" xmlns:a14="http://schemas.microsoft.com/office/drawing/2010/main">
        <mc:Choice Requires="a14">
          <p:graphicFrame>
            <p:nvGraphicFramePr>
              <p:cNvPr id="13" name="Table 26">
                <a:extLst>
                  <a:ext uri="{FF2B5EF4-FFF2-40B4-BE49-F238E27FC236}">
                    <a16:creationId xmlns:a16="http://schemas.microsoft.com/office/drawing/2014/main" id="{A932FF5B-1CD9-8251-D392-239F6EFA60FC}"/>
                  </a:ext>
                </a:extLst>
              </p:cNvPr>
              <p:cNvGraphicFramePr>
                <a:graphicFrameLocks noGrp="1"/>
              </p:cNvGraphicFramePr>
              <p:nvPr/>
            </p:nvGraphicFramePr>
            <p:xfrm>
              <a:off x="344377" y="3508884"/>
              <a:ext cx="5068105" cy="762862"/>
            </p:xfrm>
            <a:graphic>
              <a:graphicData uri="http://schemas.openxmlformats.org/drawingml/2006/table">
                <a:tbl>
                  <a:tblPr firstRow="1" bandRow="1">
                    <a:tableStyleId>{5940675A-B579-460E-94D1-54222C63F5DA}</a:tableStyleId>
                  </a:tblPr>
                  <a:tblGrid>
                    <a:gridCol w="4645405">
                      <a:extLst>
                        <a:ext uri="{9D8B030D-6E8A-4147-A177-3AD203B41FA5}">
                          <a16:colId xmlns:a16="http://schemas.microsoft.com/office/drawing/2014/main" val="2564537467"/>
                        </a:ext>
                      </a:extLst>
                    </a:gridCol>
                    <a:gridCol w="422700">
                      <a:extLst>
                        <a:ext uri="{9D8B030D-6E8A-4147-A177-3AD203B41FA5}">
                          <a16:colId xmlns:a16="http://schemas.microsoft.com/office/drawing/2014/main" val="2462634979"/>
                        </a:ext>
                      </a:extLst>
                    </a:gridCol>
                  </a:tblGrid>
                  <a:tr h="381431">
                    <a:tc>
                      <a:txBody>
                        <a:bodyPr/>
                        <a:lstStyle/>
                        <a:p>
                          <a:r>
                            <a:rPr lang="en-US" sz="1600" dirty="0">
                              <a:latin typeface="+mn-lt"/>
                            </a:rPr>
                            <a:t>polarization of initial neutron is known </a:t>
                          </a:r>
                          <a14:m>
                            <m:oMath xmlns:m="http://schemas.openxmlformats.org/officeDocument/2006/math">
                              <m:d>
                                <m:dPr>
                                  <m:begChr m:val="⟨"/>
                                  <m:endChr m:val="⟩"/>
                                  <m:ctrlPr>
                                    <a:rPr lang="en-US" sz="1600" i="1" smtClean="0">
                                      <a:latin typeface="Cambria Math" panose="02040503050406030204" pitchFamily="18" charset="0"/>
                                    </a:rPr>
                                  </m:ctrlPr>
                                </m:dPr>
                                <m:e>
                                  <m:r>
                                    <a:rPr lang="en-US" sz="1600" i="1" smtClean="0">
                                      <a:latin typeface="Cambria Math" panose="02040503050406030204" pitchFamily="18" charset="0"/>
                                      <a:ea typeface="Cambria Math" panose="02040503050406030204" pitchFamily="18" charset="0"/>
                                    </a:rPr>
                                    <m:t>𝜎</m:t>
                                  </m:r>
                                </m:e>
                              </m:d>
                            </m:oMath>
                          </a14:m>
                          <a:r>
                            <a:rPr lang="en-US" sz="1600" dirty="0">
                              <a:latin typeface="+mn-lt"/>
                            </a:rPr>
                            <a:t> </a:t>
                          </a:r>
                        </a:p>
                      </a:txBody>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3720939682"/>
                      </a:ext>
                    </a:extLst>
                  </a:tr>
                  <a:tr h="3814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mn-lt"/>
                            </a:rPr>
                            <a:t>Momentum of decay electron </a:t>
                          </a:r>
                          <a14:m>
                            <m:oMath xmlns:m="http://schemas.openxmlformats.org/officeDocument/2006/math">
                              <m:acc>
                                <m:accPr>
                                  <m:chr m:val="⃗"/>
                                  <m:ctrlPr>
                                    <a:rPr lang="en-US" sz="1600" b="1" i="1" dirty="0" smtClean="0">
                                      <a:latin typeface="Cambria Math" panose="02040503050406030204" pitchFamily="18" charset="0"/>
                                      <a:ea typeface="Cambria Math" panose="02040503050406030204" pitchFamily="18" charset="0"/>
                                    </a:rPr>
                                  </m:ctrlPr>
                                </m:accPr>
                                <m:e>
                                  <m:r>
                                    <a:rPr lang="en-US" sz="1600" b="1" i="1" dirty="0">
                                      <a:latin typeface="Cambria Math" panose="02040503050406030204" pitchFamily="18" charset="0"/>
                                      <a:ea typeface="Cambria Math" panose="02040503050406030204" pitchFamily="18" charset="0"/>
                                    </a:rPr>
                                    <m:t>𝒑</m:t>
                                  </m:r>
                                </m:e>
                              </m:acc>
                              <m:r>
                                <a:rPr lang="en-US" sz="1600" b="1" i="1" baseline="-25000" dirty="0">
                                  <a:latin typeface="Cambria Math" panose="02040503050406030204" pitchFamily="18" charset="0"/>
                                  <a:ea typeface="Cambria Math" panose="02040503050406030204" pitchFamily="18" charset="0"/>
                                </a:rPr>
                                <m:t>𝒆</m:t>
                              </m:r>
                            </m:oMath>
                          </a14:m>
                          <a:r>
                            <a:rPr lang="en-US" sz="1600" dirty="0">
                              <a:latin typeface="+mn-lt"/>
                            </a:rPr>
                            <a:t>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txBody>
                      <a:tcPr/>
                    </a:tc>
                    <a:extLst>
                      <a:ext uri="{0D108BD9-81ED-4DB2-BD59-A6C34878D82A}">
                        <a16:rowId xmlns:a16="http://schemas.microsoft.com/office/drawing/2014/main" val="3732542569"/>
                      </a:ext>
                    </a:extLst>
                  </a:tr>
                </a:tbl>
              </a:graphicData>
            </a:graphic>
          </p:graphicFrame>
        </mc:Choice>
        <mc:Fallback xmlns="">
          <p:graphicFrame>
            <p:nvGraphicFramePr>
              <p:cNvPr id="13" name="Table 26">
                <a:extLst>
                  <a:ext uri="{FF2B5EF4-FFF2-40B4-BE49-F238E27FC236}">
                    <a16:creationId xmlns:a16="http://schemas.microsoft.com/office/drawing/2014/main" id="{A932FF5B-1CD9-8251-D392-239F6EFA60FC}"/>
                  </a:ext>
                </a:extLst>
              </p:cNvPr>
              <p:cNvGraphicFramePr>
                <a:graphicFrameLocks noGrp="1"/>
              </p:cNvGraphicFramePr>
              <p:nvPr/>
            </p:nvGraphicFramePr>
            <p:xfrm>
              <a:off x="344377" y="3508884"/>
              <a:ext cx="5068105" cy="762862"/>
            </p:xfrm>
            <a:graphic>
              <a:graphicData uri="http://schemas.openxmlformats.org/drawingml/2006/table">
                <a:tbl>
                  <a:tblPr firstRow="1" bandRow="1">
                    <a:tableStyleId>{5940675A-B579-460E-94D1-54222C63F5DA}</a:tableStyleId>
                  </a:tblPr>
                  <a:tblGrid>
                    <a:gridCol w="4645405">
                      <a:extLst>
                        <a:ext uri="{9D8B030D-6E8A-4147-A177-3AD203B41FA5}">
                          <a16:colId xmlns:a16="http://schemas.microsoft.com/office/drawing/2014/main" val="2564537467"/>
                        </a:ext>
                      </a:extLst>
                    </a:gridCol>
                    <a:gridCol w="422700">
                      <a:extLst>
                        <a:ext uri="{9D8B030D-6E8A-4147-A177-3AD203B41FA5}">
                          <a16:colId xmlns:a16="http://schemas.microsoft.com/office/drawing/2014/main" val="2462634979"/>
                        </a:ext>
                      </a:extLst>
                    </a:gridCol>
                  </a:tblGrid>
                  <a:tr h="381431">
                    <a:tc>
                      <a:txBody>
                        <a:bodyPr/>
                        <a:lstStyle/>
                        <a:p>
                          <a:endParaRPr lang="en-US"/>
                        </a:p>
                      </a:txBody>
                      <a:tcPr>
                        <a:blipFill>
                          <a:blip r:embed="rId3"/>
                          <a:stretch>
                            <a:fillRect l="-131" t="-7937" r="-9305" b="-120635"/>
                          </a:stretch>
                        </a:blipFill>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3720939682"/>
                      </a:ext>
                    </a:extLst>
                  </a:tr>
                  <a:tr h="381431">
                    <a:tc>
                      <a:txBody>
                        <a:bodyPr/>
                        <a:lstStyle/>
                        <a:p>
                          <a:endParaRPr lang="en-US"/>
                        </a:p>
                      </a:txBody>
                      <a:tcPr>
                        <a:blipFill>
                          <a:blip r:embed="rId3"/>
                          <a:stretch>
                            <a:fillRect l="-131" t="-107937" r="-9305" b="-20635"/>
                          </a:stretch>
                        </a:blip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txBody>
                      <a:tcPr/>
                    </a:tc>
                    <a:extLst>
                      <a:ext uri="{0D108BD9-81ED-4DB2-BD59-A6C34878D82A}">
                        <a16:rowId xmlns:a16="http://schemas.microsoft.com/office/drawing/2014/main" val="3732542569"/>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076067F-0B04-426F-E7A6-BBE94A5B836B}"/>
                  </a:ext>
                </a:extLst>
              </p:cNvPr>
              <p:cNvSpPr txBox="1"/>
              <p:nvPr/>
            </p:nvSpPr>
            <p:spPr>
              <a:xfrm>
                <a:off x="8746630" y="3805971"/>
                <a:ext cx="3349570" cy="5861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baseline="-25000" smtClean="0">
                          <a:latin typeface="Cambria Math" panose="02040503050406030204" pitchFamily="18" charset="0"/>
                        </a:rPr>
                        <m:t>0</m:t>
                      </m:r>
                      <m:r>
                        <a:rPr lang="en-US" i="1" smtClean="0">
                          <a:latin typeface="Cambria Math" panose="02040503050406030204" pitchFamily="18" charset="0"/>
                        </a:rPr>
                        <m:t>=−2</m:t>
                      </m:r>
                      <m:f>
                        <m:fPr>
                          <m:ctrlPr>
                            <a:rPr lang="en-US" i="1">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𝜆</m:t>
                          </m:r>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𝜆</m:t>
                              </m:r>
                              <m:r>
                                <a:rPr lang="en-US" i="1">
                                  <a:latin typeface="Cambria Math" panose="02040503050406030204" pitchFamily="18" charset="0"/>
                                </a:rPr>
                                <m:t>+</m:t>
                              </m:r>
                              <m:r>
                                <a:rPr lang="en-US" b="0" i="1" smtClean="0">
                                  <a:latin typeface="Cambria Math" panose="02040503050406030204" pitchFamily="18" charset="0"/>
                                </a:rPr>
                                <m:t>1</m:t>
                              </m:r>
                            </m:e>
                          </m:d>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+3</m:t>
                              </m:r>
                              <m:r>
                                <a:rPr lang="en-US" i="1" smtClean="0">
                                  <a:latin typeface="Cambria Math" panose="02040503050406030204" pitchFamily="18" charset="0"/>
                                  <a:ea typeface="Cambria Math" panose="02040503050406030204" pitchFamily="18" charset="0"/>
                                </a:rPr>
                                <m:t>𝜆</m:t>
                              </m:r>
                              <m:r>
                                <a:rPr lang="en-US" b="0" i="1" baseline="30000" smtClean="0">
                                  <a:latin typeface="Cambria Math" panose="02040503050406030204" pitchFamily="18" charset="0"/>
                                  <a:ea typeface="Cambria Math" panose="02040503050406030204" pitchFamily="18" charset="0"/>
                                </a:rPr>
                                <m:t>2</m:t>
                              </m:r>
                            </m:e>
                          </m:d>
                        </m:den>
                      </m:f>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𝑔</m:t>
                          </m:r>
                          <m:r>
                            <a:rPr lang="en-US" b="0" i="1" baseline="-25000" smtClean="0">
                              <a:latin typeface="Cambria Math" panose="02040503050406030204" pitchFamily="18" charset="0"/>
                              <a:ea typeface="Cambria Math" panose="02040503050406030204" pitchFamily="18" charset="0"/>
                            </a:rPr>
                            <m:t>𝐴</m:t>
                          </m:r>
                        </m:num>
                        <m:den>
                          <m:r>
                            <a:rPr lang="en-US" b="0" i="1" smtClean="0">
                              <a:latin typeface="Cambria Math" panose="02040503050406030204" pitchFamily="18" charset="0"/>
                              <a:ea typeface="Cambria Math" panose="02040503050406030204" pitchFamily="18" charset="0"/>
                            </a:rPr>
                            <m:t>𝑔</m:t>
                          </m:r>
                          <m:r>
                            <a:rPr lang="en-US" b="0" i="1" baseline="-25000"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21" name="TextBox 20">
                <a:extLst>
                  <a:ext uri="{FF2B5EF4-FFF2-40B4-BE49-F238E27FC236}">
                    <a16:creationId xmlns:a16="http://schemas.microsoft.com/office/drawing/2014/main" id="{3076067F-0B04-426F-E7A6-BBE94A5B836B}"/>
                  </a:ext>
                </a:extLst>
              </p:cNvPr>
              <p:cNvSpPr txBox="1">
                <a:spLocks noRot="1" noChangeAspect="1" noMove="1" noResize="1" noEditPoints="1" noAdjustHandles="1" noChangeArrowheads="1" noChangeShapeType="1" noTextEdit="1"/>
              </p:cNvSpPr>
              <p:nvPr/>
            </p:nvSpPr>
            <p:spPr>
              <a:xfrm>
                <a:off x="8746630" y="3805971"/>
                <a:ext cx="3349570" cy="58612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m3d="http://schemas.microsoft.com/office/drawing/2017/model3d" Requires="am3d">
          <p:graphicFrame>
            <p:nvGraphicFramePr>
              <p:cNvPr id="3" name="3D Model 2" descr="Red Sphere">
                <a:extLst>
                  <a:ext uri="{FF2B5EF4-FFF2-40B4-BE49-F238E27FC236}">
                    <a16:creationId xmlns:a16="http://schemas.microsoft.com/office/drawing/2014/main" id="{58D07E3F-AF59-0F4D-6342-8324E35C5A96}"/>
                  </a:ext>
                </a:extLst>
              </p:cNvPr>
              <p:cNvGraphicFramePr/>
              <p:nvPr/>
            </p:nvGraphicFramePr>
            <p:xfrm>
              <a:off x="10127226" y="1025706"/>
              <a:ext cx="570437" cy="757685"/>
            </p:xfrm>
            <a:graphic>
              <a:graphicData uri="http://schemas.microsoft.com/office/drawing/2017/model3d">
                <am3d:model3d r:embed="rId5">
                  <am3d:spPr>
                    <a:xfrm>
                      <a:off x="0" y="0"/>
                      <a:ext cx="570437" cy="757685"/>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6"/>
                  </am3d:raster>
                  <am3d:objViewport viewportSz="10075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Red Sphere">
                <a:extLst>
                  <a:ext uri="{FF2B5EF4-FFF2-40B4-BE49-F238E27FC236}">
                    <a16:creationId xmlns:a16="http://schemas.microsoft.com/office/drawing/2014/main" id="{58D07E3F-AF59-0F4D-6342-8324E35C5A96}"/>
                  </a:ext>
                </a:extLst>
              </p:cNvPr>
              <p:cNvPicPr>
                <a:picLocks noGrp="1" noRot="1" noChangeAspect="1" noMove="1" noResize="1" noEditPoints="1" noAdjustHandles="1" noChangeArrowheads="1" noChangeShapeType="1" noCrop="1"/>
              </p:cNvPicPr>
              <p:nvPr/>
            </p:nvPicPr>
            <p:blipFill>
              <a:blip r:embed="rId6"/>
              <a:stretch>
                <a:fillRect/>
              </a:stretch>
            </p:blipFill>
            <p:spPr>
              <a:xfrm>
                <a:off x="10127226" y="1025706"/>
                <a:ext cx="570437" cy="7576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Straight arrow">
                <a:extLst>
                  <a:ext uri="{FF2B5EF4-FFF2-40B4-BE49-F238E27FC236}">
                    <a16:creationId xmlns:a16="http://schemas.microsoft.com/office/drawing/2014/main" id="{D7260F86-769C-79B8-3880-67C6018FDD93}"/>
                  </a:ext>
                </a:extLst>
              </p:cNvPr>
              <p:cNvGraphicFramePr>
                <a:graphicFrameLocks noChangeAspect="1"/>
              </p:cNvGraphicFramePr>
              <p:nvPr/>
            </p:nvGraphicFramePr>
            <p:xfrm rot="2268873">
              <a:off x="9381800" y="787202"/>
              <a:ext cx="1058039" cy="302297"/>
            </p:xfrm>
            <a:graphic>
              <a:graphicData uri="http://schemas.microsoft.com/office/drawing/2017/model3d">
                <am3d:model3d r:embed="rId7">
                  <am3d:spPr>
                    <a:xfrm rot="2268873">
                      <a:off x="0" y="0"/>
                      <a:ext cx="1058039" cy="302297"/>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3133990" ay="208632" az="268578"/>
                    <am3d:postTrans dx="0" dy="0" dz="0"/>
                  </am3d:trans>
                  <am3d:raster rName="Office3DRenderer" rVer="16.0.8326">
                    <am3d:blip r:embed="rId8"/>
                  </am3d:raster>
                  <am3d:objViewport viewportSz="10958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traight arrow">
                <a:extLst>
                  <a:ext uri="{FF2B5EF4-FFF2-40B4-BE49-F238E27FC236}">
                    <a16:creationId xmlns:a16="http://schemas.microsoft.com/office/drawing/2014/main" id="{D7260F86-769C-79B8-3880-67C6018FDD93}"/>
                  </a:ext>
                </a:extLst>
              </p:cNvPr>
              <p:cNvPicPr>
                <a:picLocks noGrp="1" noRot="1" noChangeAspect="1" noMove="1" noResize="1" noEditPoints="1" noAdjustHandles="1" noChangeArrowheads="1" noChangeShapeType="1" noCrop="1"/>
              </p:cNvPicPr>
              <p:nvPr/>
            </p:nvPicPr>
            <p:blipFill>
              <a:blip r:embed="rId8"/>
              <a:stretch>
                <a:fillRect/>
              </a:stretch>
            </p:blipFill>
            <p:spPr>
              <a:xfrm rot="2268873">
                <a:off x="9381800" y="787202"/>
                <a:ext cx="1058039" cy="30229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Red Straight arrow">
                <a:extLst>
                  <a:ext uri="{FF2B5EF4-FFF2-40B4-BE49-F238E27FC236}">
                    <a16:creationId xmlns:a16="http://schemas.microsoft.com/office/drawing/2014/main" id="{76CD4254-2535-AB70-1418-E5ABE8D0A5B9}"/>
                  </a:ext>
                </a:extLst>
              </p:cNvPr>
              <p:cNvGraphicFramePr>
                <a:graphicFrameLocks noChangeAspect="1"/>
              </p:cNvGraphicFramePr>
              <p:nvPr/>
            </p:nvGraphicFramePr>
            <p:xfrm rot="16372542">
              <a:off x="9752829" y="417836"/>
              <a:ext cx="1319230" cy="322324"/>
            </p:xfrm>
            <a:graphic>
              <a:graphicData uri="http://schemas.microsoft.com/office/drawing/2017/model3d">
                <am3d:model3d r:embed="rId9">
                  <am3d:spPr>
                    <a:xfrm rot="16372542">
                      <a:off x="0" y="0"/>
                      <a:ext cx="1319230" cy="322324"/>
                    </a:xfrm>
                    <a:prstGeom prst="rect">
                      <a:avLst/>
                    </a:prstGeom>
                  </am3d:spPr>
                  <am3d:camera>
                    <am3d:pos x="0" y="0" z="49265132"/>
                    <am3d:up dx="0" dy="36000000" dz="0"/>
                    <am3d:lookAt x="0" y="0" z="0"/>
                    <am3d:perspective fov="2700000"/>
                  </am3d:camera>
                  <am3d:trans>
                    <am3d:meterPerModelUnit n="2106943" d="1000000"/>
                    <am3d:preTrans dx="0" dy="-9860495" dz="-1482"/>
                    <am3d:scale>
                      <am3d:sx n="1000000" d="1000000"/>
                      <am3d:sy n="1000000" d="1000000"/>
                      <am3d:sz n="1000000" d="1000000"/>
                    </am3d:scale>
                    <am3d:rot ax="-3617049" ay="-110357" az="193114"/>
                    <am3d:postTrans dx="0" dy="0" dz="0"/>
                  </am3d:trans>
                  <am3d:raster rName="Office3DRenderer" rVer="16.0.8326">
                    <am3d:blip r:embed="rId10"/>
                  </am3d:raster>
                  <am3d:objViewport viewportSz="13533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Red Straight arrow">
                <a:extLst>
                  <a:ext uri="{FF2B5EF4-FFF2-40B4-BE49-F238E27FC236}">
                    <a16:creationId xmlns:a16="http://schemas.microsoft.com/office/drawing/2014/main" id="{76CD4254-2535-AB70-1418-E5ABE8D0A5B9}"/>
                  </a:ext>
                </a:extLst>
              </p:cNvPr>
              <p:cNvPicPr>
                <a:picLocks noGrp="1" noRot="1" noChangeAspect="1" noMove="1" noResize="1" noEditPoints="1" noAdjustHandles="1" noChangeArrowheads="1" noChangeShapeType="1" noCrop="1"/>
              </p:cNvPicPr>
              <p:nvPr/>
            </p:nvPicPr>
            <p:blipFill>
              <a:blip r:embed="rId10"/>
              <a:stretch>
                <a:fillRect/>
              </a:stretch>
            </p:blipFill>
            <p:spPr>
              <a:xfrm rot="16372542">
                <a:off x="9752829" y="417836"/>
                <a:ext cx="1319230" cy="32232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Dark Gray Straight arrow">
                <a:extLst>
                  <a:ext uri="{FF2B5EF4-FFF2-40B4-BE49-F238E27FC236}">
                    <a16:creationId xmlns:a16="http://schemas.microsoft.com/office/drawing/2014/main" id="{7A171E6D-564D-0407-0A93-7FF3FF6C77FE}"/>
                  </a:ext>
                </a:extLst>
              </p:cNvPr>
              <p:cNvGraphicFramePr>
                <a:graphicFrameLocks noChangeAspect="1"/>
              </p:cNvGraphicFramePr>
              <p:nvPr/>
            </p:nvGraphicFramePr>
            <p:xfrm rot="8181457">
              <a:off x="9582512" y="1790197"/>
              <a:ext cx="1148227" cy="425756"/>
            </p:xfrm>
            <a:graphic>
              <a:graphicData uri="http://schemas.microsoft.com/office/drawing/2017/model3d">
                <am3d:model3d r:embed="rId11">
                  <am3d:spPr>
                    <a:xfrm rot="8181457">
                      <a:off x="0" y="0"/>
                      <a:ext cx="1148227" cy="425756"/>
                    </a:xfrm>
                    <a:prstGeom prst="rect">
                      <a:avLst/>
                    </a:prstGeom>
                  </am3d:spPr>
                  <am3d:camera>
                    <am3d:pos x="0" y="0" z="49265132"/>
                    <am3d:up dx="0" dy="36000000" dz="0"/>
                    <am3d:lookAt x="0" y="0" z="0"/>
                    <am3d:perspective fov="2700000"/>
                  </am3d:camera>
                  <am3d:trans>
                    <am3d:meterPerModelUnit n="2106943" d="1000000"/>
                    <am3d:preTrans dx="0" dy="-9860495" dz="-1482"/>
                    <am3d:scale>
                      <am3d:sx n="1000000" d="1000000"/>
                      <am3d:sy n="1000000" d="1000000"/>
                      <am3d:sz n="1000000" d="1000000"/>
                    </am3d:scale>
                    <am3d:rot ax="3601400" ay="493720" az="836116"/>
                    <am3d:postTrans dx="0" dy="0" dz="0"/>
                  </am3d:trans>
                  <am3d:raster rName="Office3DRenderer" rVer="16.0.8326">
                    <am3d:blip r:embed="rId12"/>
                  </am3d:raster>
                  <am3d:objViewport viewportSz="11494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Dark Gray Straight arrow">
                <a:extLst>
                  <a:ext uri="{FF2B5EF4-FFF2-40B4-BE49-F238E27FC236}">
                    <a16:creationId xmlns:a16="http://schemas.microsoft.com/office/drawing/2014/main" id="{7A171E6D-564D-0407-0A93-7FF3FF6C77FE}"/>
                  </a:ext>
                </a:extLst>
              </p:cNvPr>
              <p:cNvPicPr>
                <a:picLocks noGrp="1" noRot="1" noChangeAspect="1" noMove="1" noResize="1" noEditPoints="1" noAdjustHandles="1" noChangeArrowheads="1" noChangeShapeType="1" noCrop="1"/>
              </p:cNvPicPr>
              <p:nvPr/>
            </p:nvPicPr>
            <p:blipFill>
              <a:blip r:embed="rId12"/>
              <a:stretch>
                <a:fillRect/>
              </a:stretch>
            </p:blipFill>
            <p:spPr>
              <a:xfrm rot="8181457">
                <a:off x="9582512" y="1790197"/>
                <a:ext cx="1148227" cy="42575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Light Gray Straight Wide Arrow">
                <a:extLst>
                  <a:ext uri="{FF2B5EF4-FFF2-40B4-BE49-F238E27FC236}">
                    <a16:creationId xmlns:a16="http://schemas.microsoft.com/office/drawing/2014/main" id="{F043F138-8BB4-AE53-74D0-E7D6AEA2F445}"/>
                  </a:ext>
                </a:extLst>
              </p:cNvPr>
              <p:cNvGraphicFramePr>
                <a:graphicFrameLocks noChangeAspect="1"/>
              </p:cNvGraphicFramePr>
              <p:nvPr/>
            </p:nvGraphicFramePr>
            <p:xfrm>
              <a:off x="10538435" y="867598"/>
              <a:ext cx="1007778" cy="599964"/>
            </p:xfrm>
            <a:graphic>
              <a:graphicData uri="http://schemas.microsoft.com/office/drawing/2017/model3d">
                <am3d:model3d r:embed="rId13">
                  <am3d:spPr>
                    <a:xfrm>
                      <a:off x="0" y="0"/>
                      <a:ext cx="1007778" cy="599964"/>
                    </a:xfrm>
                    <a:prstGeom prst="rect">
                      <a:avLst/>
                    </a:prstGeom>
                  </am3d:spPr>
                  <am3d:camera>
                    <am3d:pos x="0" y="0" z="49265132"/>
                    <am3d:up dx="0" dy="36000000" dz="0"/>
                    <am3d:lookAt x="0" y="0" z="0"/>
                    <am3d:perspective fov="2700000"/>
                  </am3d:camera>
                  <am3d:trans>
                    <am3d:meterPerModelUnit n="2106943" d="1000000"/>
                    <am3d:preTrans dx="0" dy="-9860495" dz="-1482"/>
                    <am3d:scale>
                      <am3d:sx n="1000000" d="1000000"/>
                      <am3d:sy n="1000000" d="1000000"/>
                      <am3d:sz n="1000000" d="1000000"/>
                    </am3d:scale>
                    <am3d:rot ax="-3814841" ay="-849910" az="1573386"/>
                    <am3d:postTrans dx="0" dy="0" dz="0"/>
                  </am3d:trans>
                  <am3d:raster rName="Office3DRenderer" rVer="16.0.8326">
                    <am3d:blip r:embed="rId14"/>
                  </am3d:raster>
                  <am3d:objViewport viewportSz="11028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Light Gray Straight Wide Arrow">
                <a:extLst>
                  <a:ext uri="{FF2B5EF4-FFF2-40B4-BE49-F238E27FC236}">
                    <a16:creationId xmlns:a16="http://schemas.microsoft.com/office/drawing/2014/main" id="{F043F138-8BB4-AE53-74D0-E7D6AEA2F445}"/>
                  </a:ext>
                </a:extLst>
              </p:cNvPr>
              <p:cNvPicPr>
                <a:picLocks noGrp="1" noRot="1" noChangeAspect="1" noMove="1" noResize="1" noEditPoints="1" noAdjustHandles="1" noChangeArrowheads="1" noChangeShapeType="1" noCrop="1"/>
              </p:cNvPicPr>
              <p:nvPr/>
            </p:nvPicPr>
            <p:blipFill>
              <a:blip r:embed="rId14"/>
              <a:stretch>
                <a:fillRect/>
              </a:stretch>
            </p:blipFill>
            <p:spPr>
              <a:xfrm>
                <a:off x="10538435" y="867598"/>
                <a:ext cx="1007778" cy="599964"/>
              </a:xfrm>
              <a:prstGeom prst="rect">
                <a:avLst/>
              </a:prstGeom>
            </p:spPr>
          </p:pic>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D6AF8DD-5239-F954-D15D-2D47EF852BC5}"/>
                  </a:ext>
                </a:extLst>
              </p:cNvPr>
              <p:cNvSpPr txBox="1"/>
              <p:nvPr/>
            </p:nvSpPr>
            <p:spPr>
              <a:xfrm>
                <a:off x="6137302" y="3430151"/>
                <a:ext cx="4132926" cy="8246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𝑑𝑊</m:t>
                      </m:r>
                      <m:r>
                        <a:rPr lang="en-US" b="0" i="1" smtClean="0">
                          <a:latin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𝐸</m:t>
                          </m:r>
                          <m:r>
                            <a:rPr lang="en-US" b="0" i="1" baseline="-25000" smtClean="0">
                              <a:latin typeface="Cambria Math" panose="02040503050406030204" pitchFamily="18" charset="0"/>
                              <a:ea typeface="Cambria Math" panose="02040503050406030204" pitchFamily="18" charset="0"/>
                            </a:rPr>
                            <m:t>𝑒</m:t>
                          </m:r>
                        </m:e>
                      </m:d>
                      <m:d>
                        <m:dPr>
                          <m:ctrlPr>
                            <a:rPr lang="en-US" b="0" i="1" baseline="-25000"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d>
                            <m:dPr>
                              <m:begChr m:val="⟨"/>
                              <m:endChr m:val="⟩"/>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𝑃</m:t>
                              </m:r>
                            </m:e>
                          </m:d>
                          <m:r>
                            <a:rPr lang="en-US" b="0" i="1" smtClean="0">
                              <a:latin typeface="Cambria Math" panose="02040503050406030204" pitchFamily="18" charset="0"/>
                              <a:ea typeface="Cambria Math" panose="02040503050406030204" pitchFamily="18" charset="0"/>
                            </a:rPr>
                            <m:t>𝐴</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𝐸</m:t>
                              </m:r>
                              <m:r>
                                <a:rPr lang="en-US" b="0" i="1" baseline="-25000" smtClean="0">
                                  <a:latin typeface="Cambria Math" panose="02040503050406030204" pitchFamily="18" charset="0"/>
                                  <a:ea typeface="Cambria Math" panose="02040503050406030204" pitchFamily="18" charset="0"/>
                                </a:rPr>
                                <m:t>𝑒</m:t>
                              </m:r>
                            </m:e>
                          </m:d>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𝑑𝐸</m:t>
                      </m:r>
                      <m:r>
                        <a:rPr lang="en-US" b="0" i="1" baseline="-25000" smtClean="0">
                          <a:latin typeface="Cambria Math" panose="02040503050406030204" pitchFamily="18" charset="0"/>
                          <a:ea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𝑑</m:t>
                      </m:r>
                      <m:r>
                        <m:rPr>
                          <m:sty m:val="p"/>
                        </m:rPr>
                        <a:rPr lang="el-GR" b="0" i="1" smtClean="0">
                          <a:latin typeface="Cambria Math" panose="02040503050406030204" pitchFamily="18" charset="0"/>
                          <a:ea typeface="Cambria Math" panose="02040503050406030204" pitchFamily="18" charset="0"/>
                        </a:rPr>
                        <m:t>Ω</m:t>
                      </m:r>
                      <m:r>
                        <a:rPr lang="en-US" b="0" i="1" baseline="-25000" smtClean="0">
                          <a:latin typeface="Cambria Math" panose="02040503050406030204" pitchFamily="18" charset="0"/>
                          <a:ea typeface="Cambria Math" panose="02040503050406030204" pitchFamily="18" charset="0"/>
                        </a:rPr>
                        <m:t>𝑒</m:t>
                      </m:r>
                    </m:oMath>
                  </m:oMathPara>
                </a14:m>
                <a:endParaRPr lang="en-US" b="0" baseline="-25000" dirty="0">
                  <a:ea typeface="Cambria Math" panose="02040503050406030204" pitchFamily="18" charset="0"/>
                </a:endParaRPr>
              </a:p>
              <a:p>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𝐸𝑒</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baseline="-25000" smtClean="0">
                          <a:latin typeface="Cambria Math" panose="02040503050406030204" pitchFamily="18" charset="0"/>
                        </a:rPr>
                        <m:t>0</m:t>
                      </m:r>
                      <m:r>
                        <a:rPr lang="en-US" b="0" i="1" smtClean="0">
                          <a:latin typeface="Cambria Math" panose="02040503050406030204" pitchFamily="18" charset="0"/>
                        </a:rPr>
                        <m:t> (1+</m:t>
                      </m:r>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 )</m:t>
                      </m:r>
                    </m:oMath>
                  </m:oMathPara>
                </a14:m>
                <a:endParaRPr lang="en-US" dirty="0"/>
              </a:p>
            </p:txBody>
          </p:sp>
        </mc:Choice>
        <mc:Fallback xmlns="">
          <p:sp>
            <p:nvSpPr>
              <p:cNvPr id="29" name="TextBox 28">
                <a:extLst>
                  <a:ext uri="{FF2B5EF4-FFF2-40B4-BE49-F238E27FC236}">
                    <a16:creationId xmlns:a16="http://schemas.microsoft.com/office/drawing/2014/main" id="{3D6AF8DD-5239-F954-D15D-2D47EF852BC5}"/>
                  </a:ext>
                </a:extLst>
              </p:cNvPr>
              <p:cNvSpPr txBox="1">
                <a:spLocks noRot="1" noChangeAspect="1" noMove="1" noResize="1" noEditPoints="1" noAdjustHandles="1" noChangeArrowheads="1" noChangeShapeType="1" noTextEdit="1"/>
              </p:cNvSpPr>
              <p:nvPr/>
            </p:nvSpPr>
            <p:spPr>
              <a:xfrm>
                <a:off x="6137302" y="3430151"/>
                <a:ext cx="4132926" cy="824649"/>
              </a:xfrm>
              <a:prstGeom prst="rect">
                <a:avLst/>
              </a:prstGeom>
              <a:blipFill>
                <a:blip r:embed="rId15"/>
                <a:stretch>
                  <a:fillRect l="-2065" b="-11852"/>
                </a:stretch>
              </a:blipFill>
            </p:spPr>
            <p:txBody>
              <a:bodyPr/>
              <a:lstStyle/>
              <a:p>
                <a:r>
                  <a:rPr lang="en-US">
                    <a:noFill/>
                  </a:rPr>
                  <a:t> </a:t>
                </a:r>
              </a:p>
            </p:txBody>
          </p:sp>
        </mc:Fallback>
      </mc:AlternateContent>
      <p:pic>
        <p:nvPicPr>
          <p:cNvPr id="95" name="Picture 94">
            <a:extLst>
              <a:ext uri="{FF2B5EF4-FFF2-40B4-BE49-F238E27FC236}">
                <a16:creationId xmlns:a16="http://schemas.microsoft.com/office/drawing/2014/main" id="{A13FB037-7E8A-01B7-7122-2274485EDDB2}"/>
              </a:ext>
            </a:extLst>
          </p:cNvPr>
          <p:cNvPicPr>
            <a:picLocks noChangeAspect="1"/>
          </p:cNvPicPr>
          <p:nvPr/>
        </p:nvPicPr>
        <p:blipFill rotWithShape="1">
          <a:blip r:embed="rId16"/>
          <a:srcRect t="63707" b="-67"/>
          <a:stretch/>
        </p:blipFill>
        <p:spPr>
          <a:xfrm>
            <a:off x="344378" y="4527515"/>
            <a:ext cx="3434276" cy="1793412"/>
          </a:xfrm>
          <a:prstGeom prst="rect">
            <a:avLst/>
          </a:prstGeom>
        </p:spPr>
      </p:pic>
      <p:sp>
        <p:nvSpPr>
          <p:cNvPr id="96" name="TextBox 95">
            <a:extLst>
              <a:ext uri="{FF2B5EF4-FFF2-40B4-BE49-F238E27FC236}">
                <a16:creationId xmlns:a16="http://schemas.microsoft.com/office/drawing/2014/main" id="{18A19D30-F113-50EC-8513-67CF6CAA059C}"/>
              </a:ext>
            </a:extLst>
          </p:cNvPr>
          <p:cNvSpPr txBox="1"/>
          <p:nvPr/>
        </p:nvSpPr>
        <p:spPr>
          <a:xfrm>
            <a:off x="10536482" y="300704"/>
            <a:ext cx="505842" cy="369332"/>
          </a:xfrm>
          <a:prstGeom prst="rect">
            <a:avLst/>
          </a:prstGeom>
          <a:noFill/>
        </p:spPr>
        <p:txBody>
          <a:bodyPr wrap="square" rtlCol="0">
            <a:spAutoFit/>
          </a:bodyPr>
          <a:lstStyle/>
          <a:p>
            <a:r>
              <a:rPr lang="en-US" b="1" dirty="0">
                <a:solidFill>
                  <a:srgbClr val="FF0000"/>
                </a:solidFill>
              </a:rPr>
              <a:t>J</a:t>
            </a:r>
          </a:p>
        </p:txBody>
      </p:sp>
      <p:sp>
        <p:nvSpPr>
          <p:cNvPr id="97" name="TextBox 96">
            <a:extLst>
              <a:ext uri="{FF2B5EF4-FFF2-40B4-BE49-F238E27FC236}">
                <a16:creationId xmlns:a16="http://schemas.microsoft.com/office/drawing/2014/main" id="{29F33C9B-C56E-F6FB-AC8B-549DAF64BBBA}"/>
              </a:ext>
            </a:extLst>
          </p:cNvPr>
          <p:cNvSpPr txBox="1"/>
          <p:nvPr/>
        </p:nvSpPr>
        <p:spPr>
          <a:xfrm>
            <a:off x="9123616" y="394332"/>
            <a:ext cx="438150" cy="369332"/>
          </a:xfrm>
          <a:prstGeom prst="rect">
            <a:avLst/>
          </a:prstGeom>
          <a:noFill/>
        </p:spPr>
        <p:txBody>
          <a:bodyPr wrap="square" rtlCol="0">
            <a:spAutoFit/>
          </a:bodyPr>
          <a:lstStyle/>
          <a:p>
            <a:r>
              <a:rPr lang="en-US" b="1" dirty="0">
                <a:solidFill>
                  <a:schemeClr val="accent6">
                    <a:lumMod val="60000"/>
                    <a:lumOff val="40000"/>
                  </a:schemeClr>
                </a:solidFill>
              </a:rPr>
              <a:t>p</a:t>
            </a:r>
            <a:r>
              <a:rPr lang="en-US" b="1" baseline="-25000" dirty="0">
                <a:solidFill>
                  <a:schemeClr val="accent6">
                    <a:lumMod val="60000"/>
                    <a:lumOff val="40000"/>
                  </a:schemeClr>
                </a:solidFill>
              </a:rPr>
              <a:t>e</a:t>
            </a:r>
          </a:p>
        </p:txBody>
      </p:sp>
      <p:sp>
        <p:nvSpPr>
          <p:cNvPr id="5" name="TextBox 4">
            <a:extLst>
              <a:ext uri="{FF2B5EF4-FFF2-40B4-BE49-F238E27FC236}">
                <a16:creationId xmlns:a16="http://schemas.microsoft.com/office/drawing/2014/main" id="{BEDE3C50-4AAF-710A-2E24-49F3D98A2563}"/>
              </a:ext>
            </a:extLst>
          </p:cNvPr>
          <p:cNvSpPr txBox="1"/>
          <p:nvPr/>
        </p:nvSpPr>
        <p:spPr>
          <a:xfrm>
            <a:off x="9718475" y="2260801"/>
            <a:ext cx="438150" cy="369332"/>
          </a:xfrm>
          <a:prstGeom prst="rect">
            <a:avLst/>
          </a:prstGeom>
          <a:noFill/>
        </p:spPr>
        <p:txBody>
          <a:bodyPr wrap="square" rtlCol="0">
            <a:spAutoFit/>
          </a:bodyPr>
          <a:lstStyle/>
          <a:p>
            <a:r>
              <a:rPr lang="en-US" b="1" dirty="0"/>
              <a:t>p</a:t>
            </a:r>
            <a:r>
              <a:rPr lang="en-US" b="1" baseline="-25000" dirty="0"/>
              <a:t>p</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48E1F22-B284-4600-86B0-EA79F3392AAD}"/>
                  </a:ext>
                </a:extLst>
              </p:cNvPr>
              <p:cNvSpPr txBox="1"/>
              <p:nvPr/>
            </p:nvSpPr>
            <p:spPr>
              <a:xfrm>
                <a:off x="11478843" y="682932"/>
                <a:ext cx="3687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smtClean="0">
                              <a:solidFill>
                                <a:schemeClr val="accent4">
                                  <a:lumMod val="40000"/>
                                  <a:lumOff val="60000"/>
                                </a:schemeClr>
                              </a:solidFill>
                              <a:latin typeface="Cambria Math" panose="02040503050406030204" pitchFamily="18" charset="0"/>
                              <a:ea typeface="Cambria Math" panose="02040503050406030204" pitchFamily="18" charset="0"/>
                            </a:rPr>
                          </m:ctrlPr>
                        </m:accPr>
                        <m:e>
                          <m:r>
                            <a:rPr lang="en-US" sz="1800" b="0" i="1" dirty="0">
                              <a:solidFill>
                                <a:schemeClr val="accent4">
                                  <a:lumMod val="40000"/>
                                  <a:lumOff val="60000"/>
                                </a:schemeClr>
                              </a:solidFill>
                              <a:latin typeface="Cambria Math" panose="02040503050406030204" pitchFamily="18" charset="0"/>
                              <a:ea typeface="Cambria Math" panose="02040503050406030204" pitchFamily="18" charset="0"/>
                            </a:rPr>
                            <m:t>𝑝</m:t>
                          </m:r>
                        </m:e>
                      </m:acc>
                      <m:r>
                        <a:rPr lang="en-US" sz="1800" b="0" i="1" baseline="-25000" dirty="0" smtClean="0">
                          <a:solidFill>
                            <a:schemeClr val="accent4">
                              <a:lumMod val="40000"/>
                              <a:lumOff val="60000"/>
                            </a:schemeClr>
                          </a:solidFill>
                          <a:latin typeface="Cambria Math" panose="02040503050406030204" pitchFamily="18" charset="0"/>
                          <a:ea typeface="Cambria Math" panose="02040503050406030204" pitchFamily="18" charset="0"/>
                        </a:rPr>
                        <m:t>𝑣</m:t>
                      </m:r>
                    </m:oMath>
                  </m:oMathPara>
                </a14:m>
                <a:endParaRPr lang="en-US" dirty="0">
                  <a:solidFill>
                    <a:schemeClr val="accent4">
                      <a:lumMod val="40000"/>
                      <a:lumOff val="60000"/>
                    </a:schemeClr>
                  </a:solidFill>
                </a:endParaRPr>
              </a:p>
            </p:txBody>
          </p:sp>
        </mc:Choice>
        <mc:Fallback xmlns="">
          <p:sp>
            <p:nvSpPr>
              <p:cNvPr id="6" name="TextBox 5">
                <a:extLst>
                  <a:ext uri="{FF2B5EF4-FFF2-40B4-BE49-F238E27FC236}">
                    <a16:creationId xmlns:a16="http://schemas.microsoft.com/office/drawing/2014/main" id="{C48E1F22-B284-4600-86B0-EA79F3392AAD}"/>
                  </a:ext>
                </a:extLst>
              </p:cNvPr>
              <p:cNvSpPr txBox="1">
                <a:spLocks noRot="1" noChangeAspect="1" noMove="1" noResize="1" noEditPoints="1" noAdjustHandles="1" noChangeArrowheads="1" noChangeShapeType="1" noTextEdit="1"/>
              </p:cNvSpPr>
              <p:nvPr/>
            </p:nvSpPr>
            <p:spPr>
              <a:xfrm>
                <a:off x="11478843" y="682932"/>
                <a:ext cx="368779" cy="369332"/>
              </a:xfrm>
              <a:prstGeom prst="rect">
                <a:avLst/>
              </a:prstGeom>
              <a:blipFill>
                <a:blip r:embed="rId19"/>
                <a:stretch>
                  <a:fillRect t="-21311" r="-21311"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34E465-3F19-5569-CC9A-5F315417C4AE}"/>
                  </a:ext>
                </a:extLst>
              </p:cNvPr>
              <p:cNvSpPr txBox="1"/>
              <p:nvPr/>
            </p:nvSpPr>
            <p:spPr>
              <a:xfrm>
                <a:off x="9712413" y="453825"/>
                <a:ext cx="6983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𝑒</m:t>
                          </m:r>
                        </m:sub>
                      </m:sSub>
                    </m:oMath>
                  </m:oMathPara>
                </a14:m>
                <a:endParaRPr lang="en-US"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2534E465-3F19-5569-CC9A-5F315417C4AE}"/>
                  </a:ext>
                </a:extLst>
              </p:cNvPr>
              <p:cNvSpPr txBox="1">
                <a:spLocks noRot="1" noChangeAspect="1" noMove="1" noResize="1" noEditPoints="1" noAdjustHandles="1" noChangeArrowheads="1" noChangeShapeType="1" noTextEdit="1"/>
              </p:cNvSpPr>
              <p:nvPr/>
            </p:nvSpPr>
            <p:spPr>
              <a:xfrm>
                <a:off x="9712413" y="453825"/>
                <a:ext cx="698326"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21">
            <p14:nvContentPartPr>
              <p14:cNvPr id="8" name="Ink 7">
                <a:extLst>
                  <a:ext uri="{FF2B5EF4-FFF2-40B4-BE49-F238E27FC236}">
                    <a16:creationId xmlns:a16="http://schemas.microsoft.com/office/drawing/2014/main" id="{59D246C7-6B15-2542-AA18-9F13EC408EE4}"/>
                  </a:ext>
                </a:extLst>
              </p14:cNvPr>
              <p14:cNvContentPartPr/>
              <p14:nvPr/>
            </p14:nvContentPartPr>
            <p14:xfrm>
              <a:off x="10067745" y="827701"/>
              <a:ext cx="268200" cy="155160"/>
            </p14:xfrm>
          </p:contentPart>
        </mc:Choice>
        <mc:Fallback xmlns="">
          <p:pic>
            <p:nvPicPr>
              <p:cNvPr id="8" name="Ink 7">
                <a:extLst>
                  <a:ext uri="{FF2B5EF4-FFF2-40B4-BE49-F238E27FC236}">
                    <a16:creationId xmlns:a16="http://schemas.microsoft.com/office/drawing/2014/main" id="{59D246C7-6B15-2542-AA18-9F13EC408EE4}"/>
                  </a:ext>
                </a:extLst>
              </p:cNvPr>
              <p:cNvPicPr/>
              <p:nvPr/>
            </p:nvPicPr>
            <p:blipFill>
              <a:blip r:embed="rId22"/>
              <a:stretch>
                <a:fillRect/>
              </a:stretch>
            </p:blipFill>
            <p:spPr>
              <a:xfrm>
                <a:off x="10059105" y="818701"/>
                <a:ext cx="285840" cy="172800"/>
              </a:xfrm>
              <a:prstGeom prst="rect">
                <a:avLst/>
              </a:prstGeom>
            </p:spPr>
          </p:pic>
        </mc:Fallback>
      </mc:AlternateContent>
      <p:sp>
        <p:nvSpPr>
          <p:cNvPr id="9" name="TextBox 8">
            <a:extLst>
              <a:ext uri="{FF2B5EF4-FFF2-40B4-BE49-F238E27FC236}">
                <a16:creationId xmlns:a16="http://schemas.microsoft.com/office/drawing/2014/main" id="{060446E7-B156-341B-46AF-DAE15DEA0E1F}"/>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1</a:t>
            </a:r>
          </a:p>
        </p:txBody>
      </p:sp>
      <p:pic>
        <p:nvPicPr>
          <p:cNvPr id="11" name="Picture 10">
            <a:extLst>
              <a:ext uri="{FF2B5EF4-FFF2-40B4-BE49-F238E27FC236}">
                <a16:creationId xmlns:a16="http://schemas.microsoft.com/office/drawing/2014/main" id="{35F0A392-45B5-68FF-80C1-6F0467884511}"/>
              </a:ext>
            </a:extLst>
          </p:cNvPr>
          <p:cNvPicPr>
            <a:picLocks noChangeAspect="1"/>
          </p:cNvPicPr>
          <p:nvPr/>
        </p:nvPicPr>
        <p:blipFill>
          <a:blip r:embed="rId23"/>
          <a:stretch>
            <a:fillRect/>
          </a:stretch>
        </p:blipFill>
        <p:spPr>
          <a:xfrm>
            <a:off x="1879560" y="1770184"/>
            <a:ext cx="6830580" cy="1277263"/>
          </a:xfrm>
          <a:prstGeom prst="rect">
            <a:avLst/>
          </a:prstGeom>
        </p:spPr>
      </p:pic>
      <p:pic>
        <p:nvPicPr>
          <p:cNvPr id="15" name="Picture 14">
            <a:extLst>
              <a:ext uri="{FF2B5EF4-FFF2-40B4-BE49-F238E27FC236}">
                <a16:creationId xmlns:a16="http://schemas.microsoft.com/office/drawing/2014/main" id="{FCD44439-F3A0-CDE3-C62B-333B080EF6A0}"/>
              </a:ext>
            </a:extLst>
          </p:cNvPr>
          <p:cNvPicPr>
            <a:picLocks noChangeAspect="1"/>
          </p:cNvPicPr>
          <p:nvPr/>
        </p:nvPicPr>
        <p:blipFill>
          <a:blip r:embed="rId24"/>
          <a:stretch>
            <a:fillRect/>
          </a:stretch>
        </p:blipFill>
        <p:spPr>
          <a:xfrm>
            <a:off x="4841549" y="5054818"/>
            <a:ext cx="3781618" cy="762862"/>
          </a:xfrm>
          <a:prstGeom prst="rect">
            <a:avLst/>
          </a:prstGeom>
        </p:spPr>
      </p:pic>
    </p:spTree>
    <p:extLst>
      <p:ext uri="{BB962C8B-B14F-4D97-AF65-F5344CB8AC3E}">
        <p14:creationId xmlns:p14="http://schemas.microsoft.com/office/powerpoint/2010/main" val="314444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recise Measurements of the Decay of Free Neutrons">
            <a:extLst>
              <a:ext uri="{FF2B5EF4-FFF2-40B4-BE49-F238E27FC236}">
                <a16:creationId xmlns:a16="http://schemas.microsoft.com/office/drawing/2014/main" id="{864056C2-FCA3-AE83-EC7E-D85E8015E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74963"/>
            <a:ext cx="5570688" cy="269884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A248FEC3-8122-4840-C277-F6E4DDCF438F}"/>
              </a:ext>
            </a:extLst>
          </p:cNvPr>
          <p:cNvCxnSpPr>
            <a:cxnSpLocks/>
          </p:cNvCxnSpPr>
          <p:nvPr/>
        </p:nvCxnSpPr>
        <p:spPr>
          <a:xfrm flipH="1" flipV="1">
            <a:off x="1101982" y="3806173"/>
            <a:ext cx="1019591" cy="17943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1C1EE5F-718E-E522-5587-C39018E8F7EA}"/>
              </a:ext>
            </a:extLst>
          </p:cNvPr>
          <p:cNvCxnSpPr>
            <a:cxnSpLocks/>
          </p:cNvCxnSpPr>
          <p:nvPr/>
        </p:nvCxnSpPr>
        <p:spPr>
          <a:xfrm flipV="1">
            <a:off x="3502184" y="3680973"/>
            <a:ext cx="954144" cy="20731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AB1EBAA7-BE16-EBEC-6DE6-F77551C8BD0B}"/>
              </a:ext>
            </a:extLst>
          </p:cNvPr>
          <p:cNvSpPr txBox="1"/>
          <p:nvPr/>
        </p:nvSpPr>
        <p:spPr>
          <a:xfrm>
            <a:off x="910376" y="5596609"/>
            <a:ext cx="3749935" cy="523220"/>
          </a:xfrm>
          <a:prstGeom prst="rect">
            <a:avLst/>
          </a:prstGeom>
          <a:noFill/>
        </p:spPr>
        <p:txBody>
          <a:bodyPr wrap="square" rtlCol="0">
            <a:spAutoFit/>
          </a:bodyPr>
          <a:lstStyle/>
          <a:p>
            <a:pPr algn="ctr"/>
            <a:r>
              <a:rPr lang="en-US" sz="1400" i="1" dirty="0"/>
              <a:t>Scintillator detector </a:t>
            </a:r>
          </a:p>
          <a:p>
            <a:pPr algn="ctr"/>
            <a:r>
              <a:rPr lang="en-US" sz="1400" i="1" dirty="0"/>
              <a:t>in magnetic field expansion region at </a:t>
            </a:r>
            <a:r>
              <a:rPr lang="en-US" sz="1400" i="1" dirty="0" err="1"/>
              <a:t>B</a:t>
            </a:r>
            <a:r>
              <a:rPr lang="en-US" sz="1400" i="1" baseline="-25000" dirty="0" err="1"/>
              <a:t>z</a:t>
            </a:r>
            <a:r>
              <a:rPr lang="en-US" sz="1400" i="1" dirty="0"/>
              <a:t> = 0.6 T</a:t>
            </a:r>
          </a:p>
        </p:txBody>
      </p:sp>
      <p:sp>
        <p:nvSpPr>
          <p:cNvPr id="2" name="Title 1">
            <a:extLst>
              <a:ext uri="{FF2B5EF4-FFF2-40B4-BE49-F238E27FC236}">
                <a16:creationId xmlns:a16="http://schemas.microsoft.com/office/drawing/2014/main" id="{B1A5F6C6-5683-2393-A4FB-EC385853D763}"/>
              </a:ext>
            </a:extLst>
          </p:cNvPr>
          <p:cNvSpPr>
            <a:spLocks noGrp="1"/>
          </p:cNvSpPr>
          <p:nvPr>
            <p:ph type="title"/>
          </p:nvPr>
        </p:nvSpPr>
        <p:spPr/>
        <p:txBody>
          <a:bodyPr/>
          <a:lstStyle/>
          <a:p>
            <a:pPr algn="l"/>
            <a:r>
              <a:rPr lang="en-US" dirty="0"/>
              <a:t>Measurement UCNA</a:t>
            </a:r>
          </a:p>
        </p:txBody>
      </p:sp>
      <p:sp>
        <p:nvSpPr>
          <p:cNvPr id="6" name="TextBox 5">
            <a:extLst>
              <a:ext uri="{FF2B5EF4-FFF2-40B4-BE49-F238E27FC236}">
                <a16:creationId xmlns:a16="http://schemas.microsoft.com/office/drawing/2014/main" id="{EFDA60C3-51CE-E8FF-1AFA-F9B980F29C93}"/>
              </a:ext>
            </a:extLst>
          </p:cNvPr>
          <p:cNvSpPr txBox="1"/>
          <p:nvPr/>
        </p:nvSpPr>
        <p:spPr>
          <a:xfrm>
            <a:off x="109515" y="1762077"/>
            <a:ext cx="992467" cy="307777"/>
          </a:xfrm>
          <a:prstGeom prst="rect">
            <a:avLst/>
          </a:prstGeom>
          <a:noFill/>
        </p:spPr>
        <p:txBody>
          <a:bodyPr wrap="square">
            <a:spAutoFit/>
          </a:bodyPr>
          <a:lstStyle/>
          <a:p>
            <a:r>
              <a:rPr lang="en-US" sz="1400" i="1" dirty="0"/>
              <a:t>MWPC</a:t>
            </a:r>
          </a:p>
        </p:txBody>
      </p:sp>
      <p:cxnSp>
        <p:nvCxnSpPr>
          <p:cNvPr id="21" name="Straight Arrow Connector 20">
            <a:extLst>
              <a:ext uri="{FF2B5EF4-FFF2-40B4-BE49-F238E27FC236}">
                <a16:creationId xmlns:a16="http://schemas.microsoft.com/office/drawing/2014/main" id="{528B6DBE-39C8-63C2-F8B1-2D927A87D30A}"/>
              </a:ext>
            </a:extLst>
          </p:cNvPr>
          <p:cNvCxnSpPr>
            <a:cxnSpLocks/>
          </p:cNvCxnSpPr>
          <p:nvPr/>
        </p:nvCxnSpPr>
        <p:spPr>
          <a:xfrm flipH="1">
            <a:off x="4173300" y="2198885"/>
            <a:ext cx="755751" cy="13773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EF343E4F-B2BF-4C6A-E5C8-EBC29ADD8B53}"/>
              </a:ext>
            </a:extLst>
          </p:cNvPr>
          <p:cNvSpPr txBox="1"/>
          <p:nvPr/>
        </p:nvSpPr>
        <p:spPr>
          <a:xfrm>
            <a:off x="4620113" y="1861770"/>
            <a:ext cx="1000708" cy="307777"/>
          </a:xfrm>
          <a:prstGeom prst="rect">
            <a:avLst/>
          </a:prstGeom>
          <a:noFill/>
        </p:spPr>
        <p:txBody>
          <a:bodyPr wrap="square">
            <a:spAutoFit/>
          </a:bodyPr>
          <a:lstStyle/>
          <a:p>
            <a:r>
              <a:rPr lang="en-US" sz="1400" i="1" dirty="0"/>
              <a:t>Thin foil</a:t>
            </a:r>
          </a:p>
        </p:txBody>
      </p:sp>
      <p:cxnSp>
        <p:nvCxnSpPr>
          <p:cNvPr id="23" name="Straight Arrow Connector 22">
            <a:extLst>
              <a:ext uri="{FF2B5EF4-FFF2-40B4-BE49-F238E27FC236}">
                <a16:creationId xmlns:a16="http://schemas.microsoft.com/office/drawing/2014/main" id="{284EF8B6-565A-90D1-F971-8D6CC0AFBB95}"/>
              </a:ext>
            </a:extLst>
          </p:cNvPr>
          <p:cNvCxnSpPr>
            <a:cxnSpLocks/>
          </p:cNvCxnSpPr>
          <p:nvPr/>
        </p:nvCxnSpPr>
        <p:spPr>
          <a:xfrm>
            <a:off x="387107" y="2198885"/>
            <a:ext cx="714875" cy="15848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75E46333-75D9-C09D-A25E-B780D4156E00}"/>
              </a:ext>
            </a:extLst>
          </p:cNvPr>
          <p:cNvCxnSpPr>
            <a:cxnSpLocks/>
          </p:cNvCxnSpPr>
          <p:nvPr/>
        </p:nvCxnSpPr>
        <p:spPr>
          <a:xfrm>
            <a:off x="2360955" y="1998435"/>
            <a:ext cx="399821" cy="11795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45F21E81-1998-AA0B-B487-36CA04EF704C}"/>
              </a:ext>
            </a:extLst>
          </p:cNvPr>
          <p:cNvSpPr txBox="1"/>
          <p:nvPr/>
        </p:nvSpPr>
        <p:spPr>
          <a:xfrm>
            <a:off x="1719755" y="1318630"/>
            <a:ext cx="2007514" cy="523220"/>
          </a:xfrm>
          <a:prstGeom prst="rect">
            <a:avLst/>
          </a:prstGeom>
          <a:noFill/>
        </p:spPr>
        <p:txBody>
          <a:bodyPr wrap="square">
            <a:spAutoFit/>
          </a:bodyPr>
          <a:lstStyle/>
          <a:p>
            <a:r>
              <a:rPr lang="en-US" sz="1400" i="1" dirty="0"/>
              <a:t>Spectrometer</a:t>
            </a:r>
          </a:p>
          <a:p>
            <a:r>
              <a:rPr lang="en-US" sz="1400" i="1" dirty="0"/>
              <a:t>Magnetic Field 1 T</a:t>
            </a:r>
          </a:p>
        </p:txBody>
      </p:sp>
      <p:sp>
        <p:nvSpPr>
          <p:cNvPr id="4" name="TextBox 3">
            <a:extLst>
              <a:ext uri="{FF2B5EF4-FFF2-40B4-BE49-F238E27FC236}">
                <a16:creationId xmlns:a16="http://schemas.microsoft.com/office/drawing/2014/main" id="{76D15395-6F2E-722C-2502-64B5189B37A2}"/>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2</a:t>
            </a:r>
          </a:p>
        </p:txBody>
      </p:sp>
      <p:sp>
        <p:nvSpPr>
          <p:cNvPr id="10" name="TextBox 9">
            <a:extLst>
              <a:ext uri="{FF2B5EF4-FFF2-40B4-BE49-F238E27FC236}">
                <a16:creationId xmlns:a16="http://schemas.microsoft.com/office/drawing/2014/main" id="{B076CB95-AB79-65C2-5B98-7E7952E8DBDF}"/>
              </a:ext>
            </a:extLst>
          </p:cNvPr>
          <p:cNvSpPr txBox="1"/>
          <p:nvPr/>
        </p:nvSpPr>
        <p:spPr>
          <a:xfrm>
            <a:off x="1101982" y="6123282"/>
            <a:ext cx="3749936" cy="307777"/>
          </a:xfrm>
          <a:prstGeom prst="rect">
            <a:avLst/>
          </a:prstGeom>
          <a:noFill/>
        </p:spPr>
        <p:txBody>
          <a:bodyPr wrap="square" rtlCol="0">
            <a:spAutoFit/>
          </a:bodyPr>
          <a:lstStyle/>
          <a:p>
            <a:r>
              <a:rPr lang="en-US" sz="1400" i="1" dirty="0"/>
              <a:t>Fig : Schematic representation of UCNA setup  </a:t>
            </a:r>
          </a:p>
        </p:txBody>
      </p:sp>
    </p:spTree>
    <p:extLst>
      <p:ext uri="{BB962C8B-B14F-4D97-AF65-F5344CB8AC3E}">
        <p14:creationId xmlns:p14="http://schemas.microsoft.com/office/powerpoint/2010/main" val="3041708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recise Measurements of the Decay of Free Neutrons">
            <a:extLst>
              <a:ext uri="{FF2B5EF4-FFF2-40B4-BE49-F238E27FC236}">
                <a16:creationId xmlns:a16="http://schemas.microsoft.com/office/drawing/2014/main" id="{864056C2-FCA3-AE83-EC7E-D85E8015E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74963"/>
            <a:ext cx="5570688" cy="269884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A248FEC3-8122-4840-C277-F6E4DDCF438F}"/>
              </a:ext>
            </a:extLst>
          </p:cNvPr>
          <p:cNvCxnSpPr>
            <a:cxnSpLocks/>
          </p:cNvCxnSpPr>
          <p:nvPr/>
        </p:nvCxnSpPr>
        <p:spPr>
          <a:xfrm flipH="1" flipV="1">
            <a:off x="980147" y="3783784"/>
            <a:ext cx="1019591" cy="17943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1C1EE5F-718E-E522-5587-C39018E8F7EA}"/>
              </a:ext>
            </a:extLst>
          </p:cNvPr>
          <p:cNvCxnSpPr>
            <a:cxnSpLocks/>
          </p:cNvCxnSpPr>
          <p:nvPr/>
        </p:nvCxnSpPr>
        <p:spPr>
          <a:xfrm flipV="1">
            <a:off x="3502184" y="3680973"/>
            <a:ext cx="954144" cy="20731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AB1EBAA7-BE16-EBEC-6DE6-F77551C8BD0B}"/>
              </a:ext>
            </a:extLst>
          </p:cNvPr>
          <p:cNvSpPr txBox="1"/>
          <p:nvPr/>
        </p:nvSpPr>
        <p:spPr>
          <a:xfrm>
            <a:off x="1280594" y="5552081"/>
            <a:ext cx="2892706" cy="523220"/>
          </a:xfrm>
          <a:prstGeom prst="rect">
            <a:avLst/>
          </a:prstGeom>
          <a:noFill/>
        </p:spPr>
        <p:txBody>
          <a:bodyPr wrap="square" rtlCol="0">
            <a:spAutoFit/>
          </a:bodyPr>
          <a:lstStyle/>
          <a:p>
            <a:pPr algn="ctr"/>
            <a:r>
              <a:rPr lang="en-US" sz="1400" i="1" dirty="0"/>
              <a:t>Scintillator detector </a:t>
            </a:r>
          </a:p>
          <a:p>
            <a:pPr algn="ctr"/>
            <a:r>
              <a:rPr lang="en-US" sz="1400" i="1" dirty="0"/>
              <a:t>in magnetic field expansion region</a:t>
            </a:r>
          </a:p>
        </p:txBody>
      </p:sp>
      <p:sp>
        <p:nvSpPr>
          <p:cNvPr id="2" name="Title 1">
            <a:extLst>
              <a:ext uri="{FF2B5EF4-FFF2-40B4-BE49-F238E27FC236}">
                <a16:creationId xmlns:a16="http://schemas.microsoft.com/office/drawing/2014/main" id="{B1A5F6C6-5683-2393-A4FB-EC385853D763}"/>
              </a:ext>
            </a:extLst>
          </p:cNvPr>
          <p:cNvSpPr>
            <a:spLocks noGrp="1"/>
          </p:cNvSpPr>
          <p:nvPr>
            <p:ph type="title"/>
          </p:nvPr>
        </p:nvSpPr>
        <p:spPr/>
        <p:txBody>
          <a:bodyPr/>
          <a:lstStyle/>
          <a:p>
            <a:pPr algn="l"/>
            <a:r>
              <a:rPr lang="en-US" dirty="0"/>
              <a:t>Measurement UCNA</a:t>
            </a:r>
          </a:p>
        </p:txBody>
      </p:sp>
      <p:sp>
        <p:nvSpPr>
          <p:cNvPr id="6" name="TextBox 5">
            <a:extLst>
              <a:ext uri="{FF2B5EF4-FFF2-40B4-BE49-F238E27FC236}">
                <a16:creationId xmlns:a16="http://schemas.microsoft.com/office/drawing/2014/main" id="{EFDA60C3-51CE-E8FF-1AFA-F9B980F29C93}"/>
              </a:ext>
            </a:extLst>
          </p:cNvPr>
          <p:cNvSpPr txBox="1"/>
          <p:nvPr/>
        </p:nvSpPr>
        <p:spPr>
          <a:xfrm>
            <a:off x="109515" y="1762077"/>
            <a:ext cx="992467" cy="307777"/>
          </a:xfrm>
          <a:prstGeom prst="rect">
            <a:avLst/>
          </a:prstGeom>
          <a:noFill/>
        </p:spPr>
        <p:txBody>
          <a:bodyPr wrap="square">
            <a:spAutoFit/>
          </a:bodyPr>
          <a:lstStyle/>
          <a:p>
            <a:r>
              <a:rPr lang="en-US" sz="1400" i="1" dirty="0"/>
              <a:t>MWPC</a:t>
            </a:r>
          </a:p>
        </p:txBody>
      </p:sp>
      <p:cxnSp>
        <p:nvCxnSpPr>
          <p:cNvPr id="21" name="Straight Arrow Connector 20">
            <a:extLst>
              <a:ext uri="{FF2B5EF4-FFF2-40B4-BE49-F238E27FC236}">
                <a16:creationId xmlns:a16="http://schemas.microsoft.com/office/drawing/2014/main" id="{528B6DBE-39C8-63C2-F8B1-2D927A87D30A}"/>
              </a:ext>
            </a:extLst>
          </p:cNvPr>
          <p:cNvCxnSpPr>
            <a:cxnSpLocks/>
          </p:cNvCxnSpPr>
          <p:nvPr/>
        </p:nvCxnSpPr>
        <p:spPr>
          <a:xfrm flipH="1">
            <a:off x="4173300" y="2198885"/>
            <a:ext cx="755751" cy="13773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EF343E4F-B2BF-4C6A-E5C8-EBC29ADD8B53}"/>
              </a:ext>
            </a:extLst>
          </p:cNvPr>
          <p:cNvSpPr txBox="1"/>
          <p:nvPr/>
        </p:nvSpPr>
        <p:spPr>
          <a:xfrm>
            <a:off x="4620113" y="1861770"/>
            <a:ext cx="1000708" cy="307777"/>
          </a:xfrm>
          <a:prstGeom prst="rect">
            <a:avLst/>
          </a:prstGeom>
          <a:noFill/>
        </p:spPr>
        <p:txBody>
          <a:bodyPr wrap="square">
            <a:spAutoFit/>
          </a:bodyPr>
          <a:lstStyle/>
          <a:p>
            <a:r>
              <a:rPr lang="en-US" sz="1400" i="1" dirty="0"/>
              <a:t>Thin foil</a:t>
            </a:r>
          </a:p>
        </p:txBody>
      </p:sp>
      <p:cxnSp>
        <p:nvCxnSpPr>
          <p:cNvPr id="23" name="Straight Arrow Connector 22">
            <a:extLst>
              <a:ext uri="{FF2B5EF4-FFF2-40B4-BE49-F238E27FC236}">
                <a16:creationId xmlns:a16="http://schemas.microsoft.com/office/drawing/2014/main" id="{284EF8B6-565A-90D1-F971-8D6CC0AFBB95}"/>
              </a:ext>
            </a:extLst>
          </p:cNvPr>
          <p:cNvCxnSpPr>
            <a:cxnSpLocks/>
          </p:cNvCxnSpPr>
          <p:nvPr/>
        </p:nvCxnSpPr>
        <p:spPr>
          <a:xfrm>
            <a:off x="387107" y="2198885"/>
            <a:ext cx="714875" cy="15848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75E46333-75D9-C09D-A25E-B780D4156E00}"/>
              </a:ext>
            </a:extLst>
          </p:cNvPr>
          <p:cNvCxnSpPr>
            <a:cxnSpLocks/>
          </p:cNvCxnSpPr>
          <p:nvPr/>
        </p:nvCxnSpPr>
        <p:spPr>
          <a:xfrm>
            <a:off x="2360955" y="1998435"/>
            <a:ext cx="399821" cy="11795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45F21E81-1998-AA0B-B487-36CA04EF704C}"/>
              </a:ext>
            </a:extLst>
          </p:cNvPr>
          <p:cNvSpPr txBox="1"/>
          <p:nvPr/>
        </p:nvSpPr>
        <p:spPr>
          <a:xfrm>
            <a:off x="1719755" y="1318630"/>
            <a:ext cx="2007514" cy="523220"/>
          </a:xfrm>
          <a:prstGeom prst="rect">
            <a:avLst/>
          </a:prstGeom>
          <a:noFill/>
        </p:spPr>
        <p:txBody>
          <a:bodyPr wrap="square">
            <a:spAutoFit/>
          </a:bodyPr>
          <a:lstStyle/>
          <a:p>
            <a:r>
              <a:rPr lang="en-US" sz="1400" i="1" dirty="0"/>
              <a:t>Spectrometer</a:t>
            </a:r>
          </a:p>
          <a:p>
            <a:r>
              <a:rPr lang="en-US" sz="1400" i="1" dirty="0"/>
              <a:t>Magnetic Field 1 T</a:t>
            </a:r>
          </a:p>
        </p:txBody>
      </p:sp>
      <p:sp>
        <p:nvSpPr>
          <p:cNvPr id="4" name="TextBox 3">
            <a:extLst>
              <a:ext uri="{FF2B5EF4-FFF2-40B4-BE49-F238E27FC236}">
                <a16:creationId xmlns:a16="http://schemas.microsoft.com/office/drawing/2014/main" id="{76D15395-6F2E-722C-2502-64B5189B37A2}"/>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2</a:t>
            </a:r>
          </a:p>
        </p:txBody>
      </p:sp>
      <p:sp>
        <p:nvSpPr>
          <p:cNvPr id="10" name="TextBox 9">
            <a:extLst>
              <a:ext uri="{FF2B5EF4-FFF2-40B4-BE49-F238E27FC236}">
                <a16:creationId xmlns:a16="http://schemas.microsoft.com/office/drawing/2014/main" id="{B076CB95-AB79-65C2-5B98-7E7952E8DBDF}"/>
              </a:ext>
            </a:extLst>
          </p:cNvPr>
          <p:cNvSpPr txBox="1"/>
          <p:nvPr/>
        </p:nvSpPr>
        <p:spPr>
          <a:xfrm>
            <a:off x="1101982" y="6123282"/>
            <a:ext cx="3749936" cy="307777"/>
          </a:xfrm>
          <a:prstGeom prst="rect">
            <a:avLst/>
          </a:prstGeom>
          <a:noFill/>
        </p:spPr>
        <p:txBody>
          <a:bodyPr wrap="square" rtlCol="0">
            <a:spAutoFit/>
          </a:bodyPr>
          <a:lstStyle/>
          <a:p>
            <a:r>
              <a:rPr lang="en-US" sz="1400" i="1" dirty="0"/>
              <a:t>Fig : Schematic representation of UCNA setup  </a:t>
            </a:r>
          </a:p>
        </p:txBody>
      </p:sp>
      <p:pic>
        <p:nvPicPr>
          <p:cNvPr id="8" name="Picture 7">
            <a:extLst>
              <a:ext uri="{FF2B5EF4-FFF2-40B4-BE49-F238E27FC236}">
                <a16:creationId xmlns:a16="http://schemas.microsoft.com/office/drawing/2014/main" id="{182B32F6-7283-791B-3EE1-44FADB648CA2}"/>
              </a:ext>
            </a:extLst>
          </p:cNvPr>
          <p:cNvPicPr>
            <a:picLocks noChangeAspect="1"/>
          </p:cNvPicPr>
          <p:nvPr/>
        </p:nvPicPr>
        <p:blipFill>
          <a:blip r:embed="rId4"/>
          <a:stretch>
            <a:fillRect/>
          </a:stretch>
        </p:blipFill>
        <p:spPr>
          <a:xfrm>
            <a:off x="5957795" y="1273640"/>
            <a:ext cx="5956172" cy="411984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B69EEC2-6E83-4333-26CF-E22C3FA2A3B5}"/>
                  </a:ext>
                </a:extLst>
              </p:cNvPr>
              <p:cNvSpPr txBox="1"/>
              <p:nvPr/>
            </p:nvSpPr>
            <p:spPr>
              <a:xfrm>
                <a:off x="6573502" y="5754167"/>
                <a:ext cx="5861537" cy="461665"/>
              </a:xfrm>
              <a:prstGeom prst="rect">
                <a:avLst/>
              </a:prstGeom>
              <a:noFill/>
            </p:spPr>
            <p:txBody>
              <a:bodyPr wrap="square" rtlCol="0">
                <a:spAutoFit/>
              </a:bodyPr>
              <a:lstStyle/>
              <a:p>
                <a:r>
                  <a:rPr lang="en-US" sz="1200" i="1" dirty="0"/>
                  <a:t>Fig : Asymmetry result by UCNA – 2018 with uncertainty </a:t>
                </a:r>
                <a14:m>
                  <m:oMath xmlns:m="http://schemas.openxmlformats.org/officeDocument/2006/math">
                    <m:r>
                      <a:rPr lang="en-US" sz="1200" b="0" i="1" smtClean="0">
                        <a:latin typeface="Cambria Math" panose="02040503050406030204" pitchFamily="18" charset="0"/>
                        <a:ea typeface="Cambria Math" panose="02040503050406030204" pitchFamily="18" charset="0"/>
                      </a:rPr>
                      <m:t>𝛿</m:t>
                    </m:r>
                    <m:r>
                      <a:rPr lang="en-US" sz="1200" b="0" i="1" smtClean="0">
                        <a:latin typeface="Cambria Math" panose="02040503050406030204" pitchFamily="18" charset="0"/>
                        <a:ea typeface="Cambria Math" panose="02040503050406030204" pitchFamily="18" charset="0"/>
                      </a:rPr>
                      <m:t>𝐴</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𝐴</m:t>
                    </m:r>
                  </m:oMath>
                </a14:m>
                <a:r>
                  <a:rPr lang="en-US" sz="1200" dirty="0"/>
                  <a:t> = 0.6% [ </a:t>
                </a:r>
                <a:r>
                  <a:rPr lang="en-US" sz="1200" i="1" dirty="0" err="1"/>
                  <a:t>Phys.Rev.C</a:t>
                </a:r>
                <a:r>
                  <a:rPr lang="en-US" sz="1200" dirty="0"/>
                  <a:t> 97 (2018)]</a:t>
                </a:r>
                <a:endParaRPr lang="en-US" sz="1200" i="1" dirty="0"/>
              </a:p>
            </p:txBody>
          </p:sp>
        </mc:Choice>
        <mc:Fallback xmlns="">
          <p:sp>
            <p:nvSpPr>
              <p:cNvPr id="9" name="TextBox 8">
                <a:extLst>
                  <a:ext uri="{FF2B5EF4-FFF2-40B4-BE49-F238E27FC236}">
                    <a16:creationId xmlns:a16="http://schemas.microsoft.com/office/drawing/2014/main" id="{DB69EEC2-6E83-4333-26CF-E22C3FA2A3B5}"/>
                  </a:ext>
                </a:extLst>
              </p:cNvPr>
              <p:cNvSpPr txBox="1">
                <a:spLocks noRot="1" noChangeAspect="1" noMove="1" noResize="1" noEditPoints="1" noAdjustHandles="1" noChangeArrowheads="1" noChangeShapeType="1" noTextEdit="1"/>
              </p:cNvSpPr>
              <p:nvPr/>
            </p:nvSpPr>
            <p:spPr>
              <a:xfrm>
                <a:off x="6573502" y="5754167"/>
                <a:ext cx="5861537" cy="461665"/>
              </a:xfrm>
              <a:prstGeom prst="rect">
                <a:avLst/>
              </a:prstGeom>
              <a:blipFill>
                <a:blip r:embed="rId5"/>
                <a:stretch>
                  <a:fillRect t="-1316" b="-921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262754C-4D31-9EEA-C7C5-F3926611A40A}"/>
              </a:ext>
            </a:extLst>
          </p:cNvPr>
          <p:cNvSpPr/>
          <p:nvPr/>
        </p:nvSpPr>
        <p:spPr>
          <a:xfrm>
            <a:off x="7620000" y="1591733"/>
            <a:ext cx="2852245" cy="52322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A3D56D7-7413-34AB-C562-EB618CE3FD7F}"/>
              </a:ext>
            </a:extLst>
          </p:cNvPr>
          <p:cNvSpPr txBox="1"/>
          <p:nvPr/>
        </p:nvSpPr>
        <p:spPr>
          <a:xfrm>
            <a:off x="109515" y="4388501"/>
            <a:ext cx="1978929" cy="261610"/>
          </a:xfrm>
          <a:prstGeom prst="rect">
            <a:avLst/>
          </a:prstGeom>
          <a:noFill/>
        </p:spPr>
        <p:txBody>
          <a:bodyPr wrap="square">
            <a:spAutoFit/>
          </a:bodyPr>
          <a:lstStyle/>
          <a:p>
            <a:pPr algn="l"/>
            <a:r>
              <a:rPr lang="en-US" sz="1100" b="0" i="0" dirty="0">
                <a:effectLst/>
                <a:latin typeface="-apple-system"/>
              </a:rPr>
              <a:t>M. Brown </a:t>
            </a:r>
            <a:r>
              <a:rPr lang="en-US" sz="1100" b="0" i="1" dirty="0" err="1">
                <a:effectLst/>
                <a:latin typeface="-apple-system"/>
              </a:rPr>
              <a:t>Phys.Rev.C</a:t>
            </a:r>
            <a:r>
              <a:rPr lang="en-US" sz="1100" b="0" i="0" dirty="0">
                <a:effectLst/>
                <a:latin typeface="-apple-system"/>
              </a:rPr>
              <a:t> 97 (2018)</a:t>
            </a:r>
          </a:p>
        </p:txBody>
      </p:sp>
    </p:spTree>
    <p:extLst>
      <p:ext uri="{BB962C8B-B14F-4D97-AF65-F5344CB8AC3E}">
        <p14:creationId xmlns:p14="http://schemas.microsoft.com/office/powerpoint/2010/main" val="410216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F6C6-5683-2393-A4FB-EC385853D763}"/>
              </a:ext>
            </a:extLst>
          </p:cNvPr>
          <p:cNvSpPr>
            <a:spLocks noGrp="1"/>
          </p:cNvSpPr>
          <p:nvPr>
            <p:ph type="title"/>
          </p:nvPr>
        </p:nvSpPr>
        <p:spPr>
          <a:xfrm>
            <a:off x="118448" y="419766"/>
            <a:ext cx="11121617" cy="1143000"/>
          </a:xfrm>
        </p:spPr>
        <p:txBody>
          <a:bodyPr/>
          <a:lstStyle/>
          <a:p>
            <a:pPr algn="l"/>
            <a:r>
              <a:rPr lang="en-US" dirty="0">
                <a:solidFill>
                  <a:schemeClr val="tx2"/>
                </a:solidFill>
              </a:rPr>
              <a:t>From UCNA to UCNA + </a:t>
            </a:r>
            <a:br>
              <a:rPr lang="en-US" dirty="0">
                <a:solidFill>
                  <a:schemeClr val="tx2"/>
                </a:solidFill>
              </a:rPr>
            </a:br>
            <a:endParaRPr lang="en-US" dirty="0">
              <a:solidFill>
                <a:schemeClr val="tx2"/>
              </a:solidFill>
            </a:endParaRPr>
          </a:p>
        </p:txBody>
      </p:sp>
      <p:sp>
        <p:nvSpPr>
          <p:cNvPr id="20" name="Title 1">
            <a:extLst>
              <a:ext uri="{FF2B5EF4-FFF2-40B4-BE49-F238E27FC236}">
                <a16:creationId xmlns:a16="http://schemas.microsoft.com/office/drawing/2014/main" id="{7D1F8469-84D3-7370-16FE-6EDF6217D249}"/>
              </a:ext>
            </a:extLst>
          </p:cNvPr>
          <p:cNvSpPr txBox="1">
            <a:spLocks/>
          </p:cNvSpPr>
          <p:nvPr/>
        </p:nvSpPr>
        <p:spPr>
          <a:xfrm>
            <a:off x="4566874" y="274638"/>
            <a:ext cx="273090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1" kern="1200">
                <a:solidFill>
                  <a:schemeClr val="tx1"/>
                </a:solidFill>
                <a:latin typeface="Avenir Next Regular"/>
                <a:ea typeface="+mj-ea"/>
                <a:cs typeface="Avenir Next Regular"/>
              </a:defRPr>
            </a:lvl1pPr>
          </a:lstStyle>
          <a:p>
            <a:pPr algn="l"/>
            <a:endParaRPr lang="en-US" dirty="0"/>
          </a:p>
        </p:txBody>
      </p:sp>
      <p:pic>
        <p:nvPicPr>
          <p:cNvPr id="33" name="Picture 4" descr="Arrow&#10;&#10;Description automatically generated">
            <a:extLst>
              <a:ext uri="{FF2B5EF4-FFF2-40B4-BE49-F238E27FC236}">
                <a16:creationId xmlns:a16="http://schemas.microsoft.com/office/drawing/2014/main" id="{402F8C4D-C7AE-11EA-E6B9-B69F382318F4}"/>
              </a:ext>
            </a:extLst>
          </p:cNvPr>
          <p:cNvPicPr>
            <a:picLocks noGrp="1" noChangeAspect="1"/>
          </p:cNvPicPr>
          <p:nvPr>
            <p:ph idx="1"/>
          </p:nvPr>
        </p:nvPicPr>
        <p:blipFill rotWithShape="1">
          <a:blip r:embed="rId2"/>
          <a:srcRect l="16773" t="25282" r="29449" b="24153"/>
          <a:stretch/>
        </p:blipFill>
        <p:spPr>
          <a:xfrm>
            <a:off x="8534633" y="127463"/>
            <a:ext cx="3643789" cy="1939349"/>
          </a:xfrm>
        </p:spPr>
      </p:pic>
      <p:pic>
        <p:nvPicPr>
          <p:cNvPr id="34" name="Graphic 1" descr="Magnifying glass outline">
            <a:extLst>
              <a:ext uri="{FF2B5EF4-FFF2-40B4-BE49-F238E27FC236}">
                <a16:creationId xmlns:a16="http://schemas.microsoft.com/office/drawing/2014/main" id="{68BD2B53-3326-3C28-D65B-D7978FB408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780000">
            <a:off x="11298306" y="1520476"/>
            <a:ext cx="1259958" cy="1251097"/>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4E21BE3-89AB-083E-ED3F-A12CDFEB51CC}"/>
                  </a:ext>
                </a:extLst>
              </p:cNvPr>
              <p:cNvSpPr txBox="1"/>
              <p:nvPr/>
            </p:nvSpPr>
            <p:spPr>
              <a:xfrm>
                <a:off x="191687" y="2229057"/>
                <a:ext cx="4949669" cy="3139321"/>
              </a:xfrm>
              <a:prstGeom prst="rect">
                <a:avLst/>
              </a:prstGeom>
              <a:noFill/>
            </p:spPr>
            <p:txBody>
              <a:bodyPr wrap="square">
                <a:spAutoFit/>
              </a:bodyPr>
              <a:lstStyle/>
              <a:p>
                <a:pPr marL="285750" indent="-285750">
                  <a:buFont typeface="Arial" panose="020B0604020202020204" pitchFamily="34" charset="0"/>
                  <a:buChar char="•"/>
                </a:pPr>
                <a:r>
                  <a:rPr lang="en-US" dirty="0"/>
                  <a:t>Incorporate new silicon photomultiplier plastic scintillator readout </a:t>
                </a:r>
              </a:p>
              <a:p>
                <a:r>
                  <a:rPr lang="en-US" dirty="0"/>
                  <a:t>•   Develop new precise calibration tools</a:t>
                </a:r>
              </a:p>
              <a:p>
                <a:pPr marL="285750" indent="-285750">
                  <a:buFont typeface="Arial" panose="020B0604020202020204" pitchFamily="34" charset="0"/>
                  <a:buChar char="•"/>
                </a:pPr>
                <a:r>
                  <a:rPr lang="en-US" dirty="0" err="1"/>
                  <a:t>Minimise</a:t>
                </a:r>
                <a:r>
                  <a:rPr lang="en-US" dirty="0"/>
                  <a:t> backscattering</a:t>
                </a:r>
              </a:p>
              <a:p>
                <a:r>
                  <a:rPr lang="en-US" dirty="0"/>
                  <a:t> -  decreasing the fraction of electrons that are lost in the spectrometer</a:t>
                </a:r>
              </a:p>
              <a:p>
                <a:endParaRPr lang="en-US" dirty="0"/>
              </a:p>
              <a:p>
                <a:endParaRPr lang="en-US" dirty="0"/>
              </a:p>
              <a:p>
                <a:r>
                  <a:rPr lang="en-US" b="1" dirty="0"/>
                  <a:t>UCNA+ </a:t>
                </a:r>
                <a:r>
                  <a:rPr lang="en-US" dirty="0"/>
                  <a:t>apparatus will try to reach  </a:t>
                </a:r>
                <a14:m>
                  <m:oMath xmlns:m="http://schemas.openxmlformats.org/officeDocument/2006/math">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r>
                  <a:rPr lang="en-US" dirty="0"/>
                  <a:t> ≤ 0.2%</a:t>
                </a:r>
              </a:p>
              <a:p>
                <a:pPr marL="285750" indent="-285750">
                  <a:buFont typeface="Arial" panose="020B0604020202020204" pitchFamily="34" charset="0"/>
                  <a:buChar char="•"/>
                </a:pPr>
                <a:endParaRPr lang="en-US" dirty="0"/>
              </a:p>
              <a:p>
                <a:endParaRPr lang="en-US" dirty="0"/>
              </a:p>
            </p:txBody>
          </p:sp>
        </mc:Choice>
        <mc:Fallback xmlns="">
          <p:sp>
            <p:nvSpPr>
              <p:cNvPr id="9" name="TextBox 8">
                <a:extLst>
                  <a:ext uri="{FF2B5EF4-FFF2-40B4-BE49-F238E27FC236}">
                    <a16:creationId xmlns:a16="http://schemas.microsoft.com/office/drawing/2014/main" id="{74E21BE3-89AB-083E-ED3F-A12CDFEB51CC}"/>
                  </a:ext>
                </a:extLst>
              </p:cNvPr>
              <p:cNvSpPr txBox="1">
                <a:spLocks noRot="1" noChangeAspect="1" noMove="1" noResize="1" noEditPoints="1" noAdjustHandles="1" noChangeArrowheads="1" noChangeShapeType="1" noTextEdit="1"/>
              </p:cNvSpPr>
              <p:nvPr/>
            </p:nvSpPr>
            <p:spPr>
              <a:xfrm>
                <a:off x="191687" y="2229057"/>
                <a:ext cx="4949669" cy="3139321"/>
              </a:xfrm>
              <a:prstGeom prst="rect">
                <a:avLst/>
              </a:prstGeom>
              <a:blipFill>
                <a:blip r:embed="rId5"/>
                <a:stretch>
                  <a:fillRect l="-985" t="-116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B777556-5F1F-75A0-8BD1-EDCC24E72010}"/>
              </a:ext>
            </a:extLst>
          </p:cNvPr>
          <p:cNvPicPr>
            <a:picLocks noChangeAspect="1"/>
          </p:cNvPicPr>
          <p:nvPr/>
        </p:nvPicPr>
        <p:blipFill>
          <a:blip r:embed="rId6"/>
          <a:stretch>
            <a:fillRect/>
          </a:stretch>
        </p:blipFill>
        <p:spPr>
          <a:xfrm>
            <a:off x="5758804" y="2357068"/>
            <a:ext cx="6347679" cy="3881504"/>
          </a:xfrm>
          <a:prstGeom prst="rect">
            <a:avLst/>
          </a:prstGeom>
        </p:spPr>
      </p:pic>
      <p:sp>
        <p:nvSpPr>
          <p:cNvPr id="4" name="TextBox 3">
            <a:extLst>
              <a:ext uri="{FF2B5EF4-FFF2-40B4-BE49-F238E27FC236}">
                <a16:creationId xmlns:a16="http://schemas.microsoft.com/office/drawing/2014/main" id="{61845778-0FFC-FCA4-2682-B1CF84082D98}"/>
              </a:ext>
            </a:extLst>
          </p:cNvPr>
          <p:cNvSpPr txBox="1"/>
          <p:nvPr/>
        </p:nvSpPr>
        <p:spPr>
          <a:xfrm>
            <a:off x="5840083" y="5976962"/>
            <a:ext cx="4908430" cy="261610"/>
          </a:xfrm>
          <a:prstGeom prst="rect">
            <a:avLst/>
          </a:prstGeom>
          <a:noFill/>
        </p:spPr>
        <p:txBody>
          <a:bodyPr wrap="square" rtlCol="0">
            <a:spAutoFit/>
          </a:bodyPr>
          <a:lstStyle/>
          <a:p>
            <a:r>
              <a:rPr lang="en-US" sz="1100" i="1" dirty="0">
                <a:solidFill>
                  <a:schemeClr val="bg1"/>
                </a:solidFill>
              </a:rPr>
              <a:t>Fig : Geant4 simulations representation for UCNA+ experiment </a:t>
            </a:r>
          </a:p>
        </p:txBody>
      </p:sp>
      <p:sp>
        <p:nvSpPr>
          <p:cNvPr id="5" name="TextBox 4">
            <a:extLst>
              <a:ext uri="{FF2B5EF4-FFF2-40B4-BE49-F238E27FC236}">
                <a16:creationId xmlns:a16="http://schemas.microsoft.com/office/drawing/2014/main" id="{B0070601-00AB-92F8-744E-339FDCE27DCD}"/>
              </a:ext>
            </a:extLst>
          </p:cNvPr>
          <p:cNvSpPr txBox="1"/>
          <p:nvPr/>
        </p:nvSpPr>
        <p:spPr>
          <a:xfrm>
            <a:off x="402736" y="6444416"/>
            <a:ext cx="960120" cy="369332"/>
          </a:xfrm>
          <a:prstGeom prst="rect">
            <a:avLst/>
          </a:prstGeom>
          <a:noFill/>
        </p:spPr>
        <p:txBody>
          <a:bodyPr wrap="square" rtlCol="0">
            <a:spAutoFit/>
          </a:bodyPr>
          <a:lstStyle/>
          <a:p>
            <a:r>
              <a:rPr lang="en-US" b="1" dirty="0">
                <a:solidFill>
                  <a:schemeClr val="bg1"/>
                </a:solidFill>
              </a:rPr>
              <a:t>3</a:t>
            </a:r>
          </a:p>
        </p:txBody>
      </p:sp>
      <p:sp>
        <p:nvSpPr>
          <p:cNvPr id="6" name="TextBox 5">
            <a:extLst>
              <a:ext uri="{FF2B5EF4-FFF2-40B4-BE49-F238E27FC236}">
                <a16:creationId xmlns:a16="http://schemas.microsoft.com/office/drawing/2014/main" id="{98EF74D4-3C9F-A323-1592-409AFB3844E2}"/>
              </a:ext>
            </a:extLst>
          </p:cNvPr>
          <p:cNvSpPr txBox="1"/>
          <p:nvPr/>
        </p:nvSpPr>
        <p:spPr>
          <a:xfrm>
            <a:off x="3653994" y="1097137"/>
            <a:ext cx="3643789" cy="369332"/>
          </a:xfrm>
          <a:prstGeom prst="rect">
            <a:avLst/>
          </a:prstGeom>
          <a:noFill/>
        </p:spPr>
        <p:txBody>
          <a:bodyPr wrap="square" rtlCol="0">
            <a:spAutoFit/>
          </a:bodyPr>
          <a:lstStyle/>
          <a:p>
            <a:r>
              <a:rPr lang="en-US" dirty="0"/>
              <a:t>see Dr. Pattie’s talk on Friday</a:t>
            </a:r>
          </a:p>
        </p:txBody>
      </p:sp>
    </p:spTree>
    <p:extLst>
      <p:ext uri="{BB962C8B-B14F-4D97-AF65-F5344CB8AC3E}">
        <p14:creationId xmlns:p14="http://schemas.microsoft.com/office/powerpoint/2010/main" val="98372780"/>
      </p:ext>
    </p:extLst>
  </p:cSld>
  <p:clrMapOvr>
    <a:masterClrMapping/>
  </p:clrMapOvr>
</p:sld>
</file>

<file path=ppt/theme/theme1.xml><?xml version="1.0" encoding="utf-8"?>
<a:theme xmlns:a="http://schemas.openxmlformats.org/drawingml/2006/main" name="UK Primary Gray Standard">
  <a:themeElements>
    <a:clrScheme name="UK Primary Palette">
      <a:dk1>
        <a:sysClr val="windowText" lastClr="000000"/>
      </a:dk1>
      <a:lt1>
        <a:sysClr val="window" lastClr="FFFFFF"/>
      </a:lt1>
      <a:dk2>
        <a:srgbClr val="0C377B"/>
      </a:dk2>
      <a:lt2>
        <a:srgbClr val="EEECE1"/>
      </a:lt2>
      <a:accent1>
        <a:srgbClr val="007CB7"/>
      </a:accent1>
      <a:accent2>
        <a:srgbClr val="162355"/>
      </a:accent2>
      <a:accent3>
        <a:srgbClr val="B8BAB3"/>
      </a:accent3>
      <a:accent4>
        <a:srgbClr val="4A4D4D"/>
      </a:accent4>
      <a:accent5>
        <a:srgbClr val="007CB7"/>
      </a:accent5>
      <a:accent6>
        <a:srgbClr val="0C377B"/>
      </a:accent6>
      <a:hlink>
        <a:srgbClr val="0C377B"/>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5AB798407575D4D95C06CA96D58E75E" ma:contentTypeVersion="11" ma:contentTypeDescription="Create a new document." ma:contentTypeScope="" ma:versionID="2e1c932697a3f3372dcbaf78ee18091b">
  <xsd:schema xmlns:xsd="http://www.w3.org/2001/XMLSchema" xmlns:xs="http://www.w3.org/2001/XMLSchema" xmlns:p="http://schemas.microsoft.com/office/2006/metadata/properties" xmlns:ns3="101cb720-0f95-46d7-9bb0-1702b0f3d84e" xmlns:ns4="8b0238f9-3339-48cd-be1a-53c1f9d9542c" targetNamespace="http://schemas.microsoft.com/office/2006/metadata/properties" ma:root="true" ma:fieldsID="f8334250355536c2383d0be357a1b817" ns3:_="" ns4:_="">
    <xsd:import namespace="101cb720-0f95-46d7-9bb0-1702b0f3d84e"/>
    <xsd:import namespace="8b0238f9-3339-48cd-be1a-53c1f9d9542c"/>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1cb720-0f95-46d7-9bb0-1702b0f3d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0238f9-3339-48cd-be1a-53c1f9d9542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FBC97A3-D3DB-4EBE-A0E3-8F51B01172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1cb720-0f95-46d7-9bb0-1702b0f3d84e"/>
    <ds:schemaRef ds:uri="8b0238f9-3339-48cd-be1a-53c1f9d954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9FD2A7-A50E-470B-B077-7EC8666DE3BC}">
  <ds:schemaRefs>
    <ds:schemaRef ds:uri="http://schemas.microsoft.com/sharepoint/v3/contenttype/forms"/>
  </ds:schemaRefs>
</ds:datastoreItem>
</file>

<file path=customXml/itemProps3.xml><?xml version="1.0" encoding="utf-8"?>
<ds:datastoreItem xmlns:ds="http://schemas.openxmlformats.org/officeDocument/2006/customXml" ds:itemID="{F19CA49D-56AB-4991-8B83-D9C1E8E279A1}">
  <ds:schemaRefs>
    <ds:schemaRef ds:uri="http://purl.org/dc/dcmitype/"/>
    <ds:schemaRef ds:uri="http://www.w3.org/XML/1998/namespace"/>
    <ds:schemaRef ds:uri="8b0238f9-3339-48cd-be1a-53c1f9d9542c"/>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101cb720-0f95-46d7-9bb0-1702b0f3d84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7703</TotalTime>
  <Words>1974</Words>
  <Application>Microsoft Office PowerPoint</Application>
  <PresentationFormat>Widescreen</PresentationFormat>
  <Paragraphs>272</Paragraphs>
  <Slides>34</Slides>
  <Notes>24</Notes>
  <HiddenSlides>0</HiddenSlides>
  <MMClips>3</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UK Primary Gray Standard</vt:lpstr>
      <vt:lpstr> Simulations of Electron Detection Systematic Errors for the UCNA+ Experiment</vt:lpstr>
      <vt:lpstr>OUTLINE</vt:lpstr>
      <vt:lpstr>Angular Correlations</vt:lpstr>
      <vt:lpstr>Angular Correlations</vt:lpstr>
      <vt:lpstr>Angular Correlations</vt:lpstr>
      <vt:lpstr>Angular Correlations</vt:lpstr>
      <vt:lpstr>Measurement UCNA</vt:lpstr>
      <vt:lpstr>Measurement UCNA</vt:lpstr>
      <vt:lpstr>From UCNA to UCNA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UCNA+ collaboration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Gupta, Rashika</dc:creator>
  <cp:lastModifiedBy>Gupta, Rashika</cp:lastModifiedBy>
  <cp:revision>5</cp:revision>
  <dcterms:created xsi:type="dcterms:W3CDTF">2022-08-23T22:26:23Z</dcterms:created>
  <dcterms:modified xsi:type="dcterms:W3CDTF">2024-08-27T14:07:26Z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0x01010005AB798407575D4D95C06CA96D58E75E</vt:lpwstr>
  </property>
</Properties>
</file>